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68" r:id="rId3"/>
    <p:sldId id="257" r:id="rId4"/>
    <p:sldId id="258" r:id="rId5"/>
    <p:sldId id="267" r:id="rId6"/>
    <p:sldId id="269" r:id="rId7"/>
    <p:sldId id="259" r:id="rId8"/>
    <p:sldId id="260" r:id="rId9"/>
    <p:sldId id="270" r:id="rId10"/>
    <p:sldId id="261" r:id="rId11"/>
    <p:sldId id="262" r:id="rId12"/>
    <p:sldId id="263" r:id="rId13"/>
    <p:sldId id="265" r:id="rId14"/>
  </p:sldIdLst>
  <p:sldSz cx="14630400" cy="8229600"/>
  <p:notesSz cx="8229600" cy="14630400"/>
  <p:embeddedFontLst>
    <p:embeddedFont>
      <p:font typeface="Arimo" panose="020B0604020202020204" charset="0"/>
      <p:regular r:id="rId16"/>
    </p:embeddedFont>
    <p:embeddedFont>
      <p:font typeface="Quattrocento" panose="02020502030000000404" pitchFamily="18" charset="0"/>
      <p:regular r:id="rId17"/>
      <p:bold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3434"/>
    <a:srgbClr val="1652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52" autoAdjust="0"/>
    <p:restoredTop sz="94610"/>
  </p:normalViewPr>
  <p:slideViewPr>
    <p:cSldViewPr snapToGrid="0" snapToObjects="1">
      <p:cViewPr>
        <p:scale>
          <a:sx n="75" d="100"/>
          <a:sy n="75" d="100"/>
        </p:scale>
        <p:origin x="394" y="-2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5C0CB2-1F3E-4130-8510-8DD7BD279228}" type="doc">
      <dgm:prSet loTypeId="urn:microsoft.com/office/officeart/2005/8/layout/cycle8" loCatId="cycle" qsTypeId="urn:microsoft.com/office/officeart/2005/8/quickstyle/simple1" qsCatId="simple" csTypeId="urn:microsoft.com/office/officeart/2005/8/colors/accent1_2" csCatId="accent1" phldr="0"/>
      <dgm:spPr/>
    </dgm:pt>
    <dgm:pt modelId="{D6374F9E-EB8B-4E57-86EC-410EB9A2BC71}">
      <dgm:prSet phldrT="[Text]" phldr="1"/>
      <dgm:spPr/>
      <dgm:t>
        <a:bodyPr/>
        <a:lstStyle/>
        <a:p>
          <a:endParaRPr lang="en-IN"/>
        </a:p>
      </dgm:t>
    </dgm:pt>
    <dgm:pt modelId="{AAFBFD8C-2DA5-49AD-835E-2A0832A51ACB}" type="parTrans" cxnId="{0518589C-0684-4389-80F2-CF341C5ED55E}">
      <dgm:prSet/>
      <dgm:spPr/>
      <dgm:t>
        <a:bodyPr/>
        <a:lstStyle/>
        <a:p>
          <a:endParaRPr lang="en-IN"/>
        </a:p>
      </dgm:t>
    </dgm:pt>
    <dgm:pt modelId="{EC081C76-DF8C-4BB6-AE1C-E27F864EAB0D}" type="sibTrans" cxnId="{0518589C-0684-4389-80F2-CF341C5ED55E}">
      <dgm:prSet/>
      <dgm:spPr/>
      <dgm:t>
        <a:bodyPr/>
        <a:lstStyle/>
        <a:p>
          <a:endParaRPr lang="en-IN"/>
        </a:p>
      </dgm:t>
    </dgm:pt>
    <dgm:pt modelId="{6A0209F3-5706-4C94-B334-1012B9B26D8C}">
      <dgm:prSet phldrT="[Text]" phldr="1"/>
      <dgm:spPr/>
      <dgm:t>
        <a:bodyPr/>
        <a:lstStyle/>
        <a:p>
          <a:endParaRPr lang="en-IN"/>
        </a:p>
      </dgm:t>
    </dgm:pt>
    <dgm:pt modelId="{B8538D7F-8372-4A9D-86C8-41C20D3AB4C1}" type="parTrans" cxnId="{230E1317-2FBE-442D-99A2-54E36CF9D59E}">
      <dgm:prSet/>
      <dgm:spPr/>
      <dgm:t>
        <a:bodyPr/>
        <a:lstStyle/>
        <a:p>
          <a:endParaRPr lang="en-IN"/>
        </a:p>
      </dgm:t>
    </dgm:pt>
    <dgm:pt modelId="{E03755C9-84A8-430B-B668-5910AC264D02}" type="sibTrans" cxnId="{230E1317-2FBE-442D-99A2-54E36CF9D59E}">
      <dgm:prSet/>
      <dgm:spPr/>
      <dgm:t>
        <a:bodyPr/>
        <a:lstStyle/>
        <a:p>
          <a:endParaRPr lang="en-IN"/>
        </a:p>
      </dgm:t>
    </dgm:pt>
    <dgm:pt modelId="{1434A6EC-B7E6-40AE-BCC8-F4093CAF36DA}">
      <dgm:prSet phldrT="[Text]" phldr="1"/>
      <dgm:spPr/>
      <dgm:t>
        <a:bodyPr/>
        <a:lstStyle/>
        <a:p>
          <a:endParaRPr lang="en-IN"/>
        </a:p>
      </dgm:t>
    </dgm:pt>
    <dgm:pt modelId="{1F1CFD18-06CB-4F20-9BC5-F675EEBC7827}" type="parTrans" cxnId="{DE6B782A-FDB7-42BA-B11F-A883F69B7A7D}">
      <dgm:prSet/>
      <dgm:spPr/>
      <dgm:t>
        <a:bodyPr/>
        <a:lstStyle/>
        <a:p>
          <a:endParaRPr lang="en-IN"/>
        </a:p>
      </dgm:t>
    </dgm:pt>
    <dgm:pt modelId="{77B90E7E-13A1-46D6-B074-1407A225F345}" type="sibTrans" cxnId="{DE6B782A-FDB7-42BA-B11F-A883F69B7A7D}">
      <dgm:prSet/>
      <dgm:spPr/>
      <dgm:t>
        <a:bodyPr/>
        <a:lstStyle/>
        <a:p>
          <a:endParaRPr lang="en-IN"/>
        </a:p>
      </dgm:t>
    </dgm:pt>
    <dgm:pt modelId="{9B6659D8-5109-435A-9E04-74C69DE7A451}" type="pres">
      <dgm:prSet presAssocID="{845C0CB2-1F3E-4130-8510-8DD7BD279228}" presName="compositeShape" presStyleCnt="0">
        <dgm:presLayoutVars>
          <dgm:chMax val="7"/>
          <dgm:dir/>
          <dgm:resizeHandles val="exact"/>
        </dgm:presLayoutVars>
      </dgm:prSet>
      <dgm:spPr/>
    </dgm:pt>
    <dgm:pt modelId="{BCC5B332-F94C-4D8C-A115-A0DF710BFE04}" type="pres">
      <dgm:prSet presAssocID="{845C0CB2-1F3E-4130-8510-8DD7BD279228}" presName="wedge1" presStyleLbl="node1" presStyleIdx="0" presStyleCnt="3"/>
      <dgm:spPr/>
    </dgm:pt>
    <dgm:pt modelId="{53193A56-7BD0-4408-9459-EAF626AFE624}" type="pres">
      <dgm:prSet presAssocID="{845C0CB2-1F3E-4130-8510-8DD7BD279228}" presName="dummy1a" presStyleCnt="0"/>
      <dgm:spPr/>
    </dgm:pt>
    <dgm:pt modelId="{8A2BC8A3-FD1D-4E89-8CC2-6DDA75616E2C}" type="pres">
      <dgm:prSet presAssocID="{845C0CB2-1F3E-4130-8510-8DD7BD279228}" presName="dummy1b" presStyleCnt="0"/>
      <dgm:spPr/>
    </dgm:pt>
    <dgm:pt modelId="{09CBEEC4-E79C-4D51-B688-F05B55E7013E}" type="pres">
      <dgm:prSet presAssocID="{845C0CB2-1F3E-4130-8510-8DD7BD279228}" presName="wedge1Tx" presStyleLbl="node1" presStyleIdx="0" presStyleCnt="3">
        <dgm:presLayoutVars>
          <dgm:chMax val="0"/>
          <dgm:chPref val="0"/>
          <dgm:bulletEnabled val="1"/>
        </dgm:presLayoutVars>
      </dgm:prSet>
      <dgm:spPr/>
    </dgm:pt>
    <dgm:pt modelId="{FB9031C5-57EF-4BDD-A9BA-70ECCADE2504}" type="pres">
      <dgm:prSet presAssocID="{845C0CB2-1F3E-4130-8510-8DD7BD279228}" presName="wedge2" presStyleLbl="node1" presStyleIdx="1" presStyleCnt="3"/>
      <dgm:spPr/>
    </dgm:pt>
    <dgm:pt modelId="{DB274C2D-92D4-43E5-8EAD-5874359AF65F}" type="pres">
      <dgm:prSet presAssocID="{845C0CB2-1F3E-4130-8510-8DD7BD279228}" presName="dummy2a" presStyleCnt="0"/>
      <dgm:spPr/>
    </dgm:pt>
    <dgm:pt modelId="{3618D2FB-FF8D-4AD1-8953-A5ED17F77F7C}" type="pres">
      <dgm:prSet presAssocID="{845C0CB2-1F3E-4130-8510-8DD7BD279228}" presName="dummy2b" presStyleCnt="0"/>
      <dgm:spPr/>
    </dgm:pt>
    <dgm:pt modelId="{65599A86-0806-4986-82A4-5E092E981183}" type="pres">
      <dgm:prSet presAssocID="{845C0CB2-1F3E-4130-8510-8DD7BD279228}" presName="wedge2Tx" presStyleLbl="node1" presStyleIdx="1" presStyleCnt="3">
        <dgm:presLayoutVars>
          <dgm:chMax val="0"/>
          <dgm:chPref val="0"/>
          <dgm:bulletEnabled val="1"/>
        </dgm:presLayoutVars>
      </dgm:prSet>
      <dgm:spPr/>
    </dgm:pt>
    <dgm:pt modelId="{4835DC5F-CDB0-4620-94E6-7469E97A49EA}" type="pres">
      <dgm:prSet presAssocID="{845C0CB2-1F3E-4130-8510-8DD7BD279228}" presName="wedge3" presStyleLbl="node1" presStyleIdx="2" presStyleCnt="3"/>
      <dgm:spPr/>
    </dgm:pt>
    <dgm:pt modelId="{D88CE19D-DBF7-4BE7-9337-8A4DD1B2E705}" type="pres">
      <dgm:prSet presAssocID="{845C0CB2-1F3E-4130-8510-8DD7BD279228}" presName="dummy3a" presStyleCnt="0"/>
      <dgm:spPr/>
    </dgm:pt>
    <dgm:pt modelId="{ECFB3B29-DD34-4FB4-A8F6-1AC412F5D2E5}" type="pres">
      <dgm:prSet presAssocID="{845C0CB2-1F3E-4130-8510-8DD7BD279228}" presName="dummy3b" presStyleCnt="0"/>
      <dgm:spPr/>
    </dgm:pt>
    <dgm:pt modelId="{506C5841-81C6-4CB9-94F1-506BF6D2DB1C}" type="pres">
      <dgm:prSet presAssocID="{845C0CB2-1F3E-4130-8510-8DD7BD279228}" presName="wedge3Tx" presStyleLbl="node1" presStyleIdx="2" presStyleCnt="3">
        <dgm:presLayoutVars>
          <dgm:chMax val="0"/>
          <dgm:chPref val="0"/>
          <dgm:bulletEnabled val="1"/>
        </dgm:presLayoutVars>
      </dgm:prSet>
      <dgm:spPr/>
    </dgm:pt>
    <dgm:pt modelId="{CEB4B2F8-4DDE-4E16-B6CA-F182228B61D0}" type="pres">
      <dgm:prSet presAssocID="{EC081C76-DF8C-4BB6-AE1C-E27F864EAB0D}" presName="arrowWedge1" presStyleLbl="fgSibTrans2D1" presStyleIdx="0" presStyleCnt="3"/>
      <dgm:spPr/>
    </dgm:pt>
    <dgm:pt modelId="{A349735A-7A3E-4326-9595-8BCD7EF6F7C1}" type="pres">
      <dgm:prSet presAssocID="{E03755C9-84A8-430B-B668-5910AC264D02}" presName="arrowWedge2" presStyleLbl="fgSibTrans2D1" presStyleIdx="1" presStyleCnt="3"/>
      <dgm:spPr/>
    </dgm:pt>
    <dgm:pt modelId="{9C780378-C5D9-43DC-A475-A7911A761F88}" type="pres">
      <dgm:prSet presAssocID="{77B90E7E-13A1-46D6-B074-1407A225F345}" presName="arrowWedge3" presStyleLbl="fgSibTrans2D1" presStyleIdx="2" presStyleCnt="3"/>
      <dgm:spPr/>
    </dgm:pt>
  </dgm:ptLst>
  <dgm:cxnLst>
    <dgm:cxn modelId="{230E1317-2FBE-442D-99A2-54E36CF9D59E}" srcId="{845C0CB2-1F3E-4130-8510-8DD7BD279228}" destId="{6A0209F3-5706-4C94-B334-1012B9B26D8C}" srcOrd="1" destOrd="0" parTransId="{B8538D7F-8372-4A9D-86C8-41C20D3AB4C1}" sibTransId="{E03755C9-84A8-430B-B668-5910AC264D02}"/>
    <dgm:cxn modelId="{DE6B782A-FDB7-42BA-B11F-A883F69B7A7D}" srcId="{845C0CB2-1F3E-4130-8510-8DD7BD279228}" destId="{1434A6EC-B7E6-40AE-BCC8-F4093CAF36DA}" srcOrd="2" destOrd="0" parTransId="{1F1CFD18-06CB-4F20-9BC5-F675EEBC7827}" sibTransId="{77B90E7E-13A1-46D6-B074-1407A225F345}"/>
    <dgm:cxn modelId="{D46EC02C-60D4-42C1-851A-138766FB81EF}" type="presOf" srcId="{D6374F9E-EB8B-4E57-86EC-410EB9A2BC71}" destId="{BCC5B332-F94C-4D8C-A115-A0DF710BFE04}" srcOrd="0" destOrd="0" presId="urn:microsoft.com/office/officeart/2005/8/layout/cycle8"/>
    <dgm:cxn modelId="{3C57BF57-011D-4EBD-ACD5-0273BFF851A5}" type="presOf" srcId="{D6374F9E-EB8B-4E57-86EC-410EB9A2BC71}" destId="{09CBEEC4-E79C-4D51-B688-F05B55E7013E}" srcOrd="1" destOrd="0" presId="urn:microsoft.com/office/officeart/2005/8/layout/cycle8"/>
    <dgm:cxn modelId="{F3921680-A9F2-4B79-80E9-6F04E780F767}" type="presOf" srcId="{6A0209F3-5706-4C94-B334-1012B9B26D8C}" destId="{FB9031C5-57EF-4BDD-A9BA-70ECCADE2504}" srcOrd="0" destOrd="0" presId="urn:microsoft.com/office/officeart/2005/8/layout/cycle8"/>
    <dgm:cxn modelId="{27324E88-DDE8-4794-88C7-1134008F7F93}" type="presOf" srcId="{845C0CB2-1F3E-4130-8510-8DD7BD279228}" destId="{9B6659D8-5109-435A-9E04-74C69DE7A451}" srcOrd="0" destOrd="0" presId="urn:microsoft.com/office/officeart/2005/8/layout/cycle8"/>
    <dgm:cxn modelId="{0518589C-0684-4389-80F2-CF341C5ED55E}" srcId="{845C0CB2-1F3E-4130-8510-8DD7BD279228}" destId="{D6374F9E-EB8B-4E57-86EC-410EB9A2BC71}" srcOrd="0" destOrd="0" parTransId="{AAFBFD8C-2DA5-49AD-835E-2A0832A51ACB}" sibTransId="{EC081C76-DF8C-4BB6-AE1C-E27F864EAB0D}"/>
    <dgm:cxn modelId="{45E8DAA6-6159-428B-A95B-5D184CA3419C}" type="presOf" srcId="{1434A6EC-B7E6-40AE-BCC8-F4093CAF36DA}" destId="{506C5841-81C6-4CB9-94F1-506BF6D2DB1C}" srcOrd="1" destOrd="0" presId="urn:microsoft.com/office/officeart/2005/8/layout/cycle8"/>
    <dgm:cxn modelId="{2D2859B7-7F50-4F9A-8900-DB86ACBDDC89}" type="presOf" srcId="{1434A6EC-B7E6-40AE-BCC8-F4093CAF36DA}" destId="{4835DC5F-CDB0-4620-94E6-7469E97A49EA}" srcOrd="0" destOrd="0" presId="urn:microsoft.com/office/officeart/2005/8/layout/cycle8"/>
    <dgm:cxn modelId="{E2F68BE0-9F95-4D52-B2D9-D553C97E1DE6}" type="presOf" srcId="{6A0209F3-5706-4C94-B334-1012B9B26D8C}" destId="{65599A86-0806-4986-82A4-5E092E981183}" srcOrd="1" destOrd="0" presId="urn:microsoft.com/office/officeart/2005/8/layout/cycle8"/>
    <dgm:cxn modelId="{07225CD2-CF40-46FC-A765-7CBDAE1BE625}" type="presParOf" srcId="{9B6659D8-5109-435A-9E04-74C69DE7A451}" destId="{BCC5B332-F94C-4D8C-A115-A0DF710BFE04}" srcOrd="0" destOrd="0" presId="urn:microsoft.com/office/officeart/2005/8/layout/cycle8"/>
    <dgm:cxn modelId="{AAB1B949-FD32-4924-B845-BE086884C45E}" type="presParOf" srcId="{9B6659D8-5109-435A-9E04-74C69DE7A451}" destId="{53193A56-7BD0-4408-9459-EAF626AFE624}" srcOrd="1" destOrd="0" presId="urn:microsoft.com/office/officeart/2005/8/layout/cycle8"/>
    <dgm:cxn modelId="{039865A3-B8B2-4608-B3BC-352E42494577}" type="presParOf" srcId="{9B6659D8-5109-435A-9E04-74C69DE7A451}" destId="{8A2BC8A3-FD1D-4E89-8CC2-6DDA75616E2C}" srcOrd="2" destOrd="0" presId="urn:microsoft.com/office/officeart/2005/8/layout/cycle8"/>
    <dgm:cxn modelId="{B61702F9-7291-4677-84A5-AF153C2D62CB}" type="presParOf" srcId="{9B6659D8-5109-435A-9E04-74C69DE7A451}" destId="{09CBEEC4-E79C-4D51-B688-F05B55E7013E}" srcOrd="3" destOrd="0" presId="urn:microsoft.com/office/officeart/2005/8/layout/cycle8"/>
    <dgm:cxn modelId="{29C02FE1-3F08-4849-B547-F8B7C5ED1BA2}" type="presParOf" srcId="{9B6659D8-5109-435A-9E04-74C69DE7A451}" destId="{FB9031C5-57EF-4BDD-A9BA-70ECCADE2504}" srcOrd="4" destOrd="0" presId="urn:microsoft.com/office/officeart/2005/8/layout/cycle8"/>
    <dgm:cxn modelId="{173AE85B-5B97-4FB3-8591-9529B8635516}" type="presParOf" srcId="{9B6659D8-5109-435A-9E04-74C69DE7A451}" destId="{DB274C2D-92D4-43E5-8EAD-5874359AF65F}" srcOrd="5" destOrd="0" presId="urn:microsoft.com/office/officeart/2005/8/layout/cycle8"/>
    <dgm:cxn modelId="{2E371C81-1550-482B-86EB-019CFC8A3405}" type="presParOf" srcId="{9B6659D8-5109-435A-9E04-74C69DE7A451}" destId="{3618D2FB-FF8D-4AD1-8953-A5ED17F77F7C}" srcOrd="6" destOrd="0" presId="urn:microsoft.com/office/officeart/2005/8/layout/cycle8"/>
    <dgm:cxn modelId="{75A2681D-3F1A-4431-81F1-27AC28DE7FC0}" type="presParOf" srcId="{9B6659D8-5109-435A-9E04-74C69DE7A451}" destId="{65599A86-0806-4986-82A4-5E092E981183}" srcOrd="7" destOrd="0" presId="urn:microsoft.com/office/officeart/2005/8/layout/cycle8"/>
    <dgm:cxn modelId="{86682360-BEE4-447D-ADE0-CB2A40F3A097}" type="presParOf" srcId="{9B6659D8-5109-435A-9E04-74C69DE7A451}" destId="{4835DC5F-CDB0-4620-94E6-7469E97A49EA}" srcOrd="8" destOrd="0" presId="urn:microsoft.com/office/officeart/2005/8/layout/cycle8"/>
    <dgm:cxn modelId="{14CD095D-50AC-4C3A-B223-18217D9153D8}" type="presParOf" srcId="{9B6659D8-5109-435A-9E04-74C69DE7A451}" destId="{D88CE19D-DBF7-4BE7-9337-8A4DD1B2E705}" srcOrd="9" destOrd="0" presId="urn:microsoft.com/office/officeart/2005/8/layout/cycle8"/>
    <dgm:cxn modelId="{44DE1DB7-123A-416E-89EB-CF7EB6574A96}" type="presParOf" srcId="{9B6659D8-5109-435A-9E04-74C69DE7A451}" destId="{ECFB3B29-DD34-4FB4-A8F6-1AC412F5D2E5}" srcOrd="10" destOrd="0" presId="urn:microsoft.com/office/officeart/2005/8/layout/cycle8"/>
    <dgm:cxn modelId="{99CFC036-CE0F-4CBE-96CA-F652BFF42E33}" type="presParOf" srcId="{9B6659D8-5109-435A-9E04-74C69DE7A451}" destId="{506C5841-81C6-4CB9-94F1-506BF6D2DB1C}" srcOrd="11" destOrd="0" presId="urn:microsoft.com/office/officeart/2005/8/layout/cycle8"/>
    <dgm:cxn modelId="{63D66972-3599-45E4-92CB-E81C1101D196}" type="presParOf" srcId="{9B6659D8-5109-435A-9E04-74C69DE7A451}" destId="{CEB4B2F8-4DDE-4E16-B6CA-F182228B61D0}" srcOrd="12" destOrd="0" presId="urn:microsoft.com/office/officeart/2005/8/layout/cycle8"/>
    <dgm:cxn modelId="{F75753D8-FA5B-42A7-A897-E9041EF01DCB}" type="presParOf" srcId="{9B6659D8-5109-435A-9E04-74C69DE7A451}" destId="{A349735A-7A3E-4326-9595-8BCD7EF6F7C1}" srcOrd="13" destOrd="0" presId="urn:microsoft.com/office/officeart/2005/8/layout/cycle8"/>
    <dgm:cxn modelId="{49D327BE-7D9B-446F-B74A-9DD7772FBE74}" type="presParOf" srcId="{9B6659D8-5109-435A-9E04-74C69DE7A451}" destId="{9C780378-C5D9-43DC-A475-A7911A761F88}"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C5B332-F94C-4D8C-A115-A0DF710BFE04}">
      <dsp:nvSpPr>
        <dsp:cNvPr id="0" name=""/>
        <dsp:cNvSpPr/>
      </dsp:nvSpPr>
      <dsp:spPr>
        <a:xfrm>
          <a:off x="1022084" y="254027"/>
          <a:ext cx="3282810" cy="3282810"/>
        </a:xfrm>
        <a:prstGeom prst="pie">
          <a:avLst>
            <a:gd name="adj1" fmla="val 16200000"/>
            <a:gd name="adj2" fmla="val 18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990" tIns="46990" rIns="46990" bIns="46990" numCol="1" spcCol="1270" anchor="ctr" anchorCtr="0">
          <a:noAutofit/>
        </a:bodyPr>
        <a:lstStyle/>
        <a:p>
          <a:pPr marL="0" lvl="0" indent="0" algn="ctr" defTabSz="1644650">
            <a:lnSpc>
              <a:spcPct val="90000"/>
            </a:lnSpc>
            <a:spcBef>
              <a:spcPct val="0"/>
            </a:spcBef>
            <a:spcAft>
              <a:spcPct val="35000"/>
            </a:spcAft>
            <a:buNone/>
          </a:pPr>
          <a:endParaRPr lang="en-IN" sz="3700" kern="1200"/>
        </a:p>
      </dsp:txBody>
      <dsp:txXfrm>
        <a:off x="2752204" y="949670"/>
        <a:ext cx="1172432" cy="977027"/>
      </dsp:txXfrm>
    </dsp:sp>
    <dsp:sp modelId="{FB9031C5-57EF-4BDD-A9BA-70ECCADE2504}">
      <dsp:nvSpPr>
        <dsp:cNvPr id="0" name=""/>
        <dsp:cNvSpPr/>
      </dsp:nvSpPr>
      <dsp:spPr>
        <a:xfrm>
          <a:off x="954474" y="371270"/>
          <a:ext cx="3282810" cy="3282810"/>
        </a:xfrm>
        <a:prstGeom prst="pie">
          <a:avLst>
            <a:gd name="adj1" fmla="val 1800000"/>
            <a:gd name="adj2" fmla="val 90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66040" rIns="66040" bIns="66040" numCol="1" spcCol="1270" anchor="ctr" anchorCtr="0">
          <a:noAutofit/>
        </a:bodyPr>
        <a:lstStyle/>
        <a:p>
          <a:pPr marL="0" lvl="0" indent="0" algn="ctr" defTabSz="2311400">
            <a:lnSpc>
              <a:spcPct val="90000"/>
            </a:lnSpc>
            <a:spcBef>
              <a:spcPct val="0"/>
            </a:spcBef>
            <a:spcAft>
              <a:spcPct val="35000"/>
            </a:spcAft>
            <a:buNone/>
          </a:pPr>
          <a:endParaRPr lang="en-IN" sz="5200" kern="1200"/>
        </a:p>
      </dsp:txBody>
      <dsp:txXfrm>
        <a:off x="1736096" y="2501189"/>
        <a:ext cx="1758648" cy="859783"/>
      </dsp:txXfrm>
    </dsp:sp>
    <dsp:sp modelId="{4835DC5F-CDB0-4620-94E6-7469E97A49EA}">
      <dsp:nvSpPr>
        <dsp:cNvPr id="0" name=""/>
        <dsp:cNvSpPr/>
      </dsp:nvSpPr>
      <dsp:spPr>
        <a:xfrm>
          <a:off x="886864" y="254027"/>
          <a:ext cx="3282810" cy="3282810"/>
        </a:xfrm>
        <a:prstGeom prst="pie">
          <a:avLst>
            <a:gd name="adj1" fmla="val 90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990" tIns="46990" rIns="46990" bIns="46990" numCol="1" spcCol="1270" anchor="ctr" anchorCtr="0">
          <a:noAutofit/>
        </a:bodyPr>
        <a:lstStyle/>
        <a:p>
          <a:pPr marL="0" lvl="0" indent="0" algn="ctr" defTabSz="1644650">
            <a:lnSpc>
              <a:spcPct val="90000"/>
            </a:lnSpc>
            <a:spcBef>
              <a:spcPct val="0"/>
            </a:spcBef>
            <a:spcAft>
              <a:spcPct val="35000"/>
            </a:spcAft>
            <a:buNone/>
          </a:pPr>
          <a:endParaRPr lang="en-IN" sz="3700" kern="1200"/>
        </a:p>
      </dsp:txBody>
      <dsp:txXfrm>
        <a:off x="1267123" y="949670"/>
        <a:ext cx="1172432" cy="977027"/>
      </dsp:txXfrm>
    </dsp:sp>
    <dsp:sp modelId="{CEB4B2F8-4DDE-4E16-B6CA-F182228B61D0}">
      <dsp:nvSpPr>
        <dsp:cNvPr id="0" name=""/>
        <dsp:cNvSpPr/>
      </dsp:nvSpPr>
      <dsp:spPr>
        <a:xfrm>
          <a:off x="819134" y="50805"/>
          <a:ext cx="3689253" cy="3689253"/>
        </a:xfrm>
        <a:prstGeom prst="circularArrow">
          <a:avLst>
            <a:gd name="adj1" fmla="val 5085"/>
            <a:gd name="adj2" fmla="val 327528"/>
            <a:gd name="adj3" fmla="val 1472472"/>
            <a:gd name="adj4" fmla="val 1619943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349735A-7A3E-4326-9595-8BCD7EF6F7C1}">
      <dsp:nvSpPr>
        <dsp:cNvPr id="0" name=""/>
        <dsp:cNvSpPr/>
      </dsp:nvSpPr>
      <dsp:spPr>
        <a:xfrm>
          <a:off x="751253" y="167841"/>
          <a:ext cx="3689253" cy="3689253"/>
        </a:xfrm>
        <a:prstGeom prst="circularArrow">
          <a:avLst>
            <a:gd name="adj1" fmla="val 5085"/>
            <a:gd name="adj2" fmla="val 327528"/>
            <a:gd name="adj3" fmla="val 8671970"/>
            <a:gd name="adj4" fmla="val 180050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C780378-C5D9-43DC-A475-A7911A761F88}">
      <dsp:nvSpPr>
        <dsp:cNvPr id="0" name=""/>
        <dsp:cNvSpPr/>
      </dsp:nvSpPr>
      <dsp:spPr>
        <a:xfrm>
          <a:off x="683371" y="50805"/>
          <a:ext cx="3689253" cy="3689253"/>
        </a:xfrm>
        <a:prstGeom prst="circularArrow">
          <a:avLst>
            <a:gd name="adj1" fmla="val 5085"/>
            <a:gd name="adj2" fmla="val 327528"/>
            <a:gd name="adj3" fmla="val 15873039"/>
            <a:gd name="adj4" fmla="val 90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5469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AB843-1F8B-E1C8-5A44-E6564F5C28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9BECB8-520F-5157-EAF7-7DEE1B1B16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47B479-294F-102F-59DB-4BC4F92FD6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7482D57-56BE-28C7-55F6-F9D0C4DF9B2B}"/>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3260482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255092-207E-FFFD-FE4F-E9018457F0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A7413A-FE04-C573-3EF1-2C1BC86179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77FDAA-850D-F411-7D70-14C099B1BB5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FEBC1BE-88F9-8E09-AE90-6BD3E5A70D0B}"/>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487004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CBE89-477D-33E6-4E33-0EB0F4BBD1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E94C12-20D0-B2F8-E4D9-7261ABF13D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27001A-B553-636A-7A08-06B8F46750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8D1D95A-CED5-D90F-528A-0ECA5530BAC2}"/>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4775721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BEA65-7066-AC2B-0FE0-15F2191DDA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4D0642-D7FA-12A2-9FDD-139D629354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895396-7D5D-1D3B-5744-2753AEA740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0CEBA5B-33BB-149C-528C-38BCD868B42B}"/>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829740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27.jpeg"/><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chemeClr val="bg1"/>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043639" y="223024"/>
            <a:ext cx="5341434" cy="7705493"/>
          </a:xfrm>
          <a:prstGeom prst="rect">
            <a:avLst/>
          </a:prstGeom>
        </p:spPr>
      </p:pic>
      <p:sp>
        <p:nvSpPr>
          <p:cNvPr id="3" name="Text 0"/>
          <p:cNvSpPr/>
          <p:nvPr/>
        </p:nvSpPr>
        <p:spPr>
          <a:xfrm>
            <a:off x="837724" y="1124167"/>
            <a:ext cx="7468553" cy="2112050"/>
          </a:xfrm>
          <a:prstGeom prst="rect">
            <a:avLst/>
          </a:prstGeom>
          <a:noFill/>
          <a:ln/>
        </p:spPr>
        <p:txBody>
          <a:bodyPr wrap="square" lIns="0" tIns="0" rIns="0" bIns="0" rtlCol="0" anchor="t"/>
          <a:lstStyle/>
          <a:p>
            <a:pPr marL="0" indent="0">
              <a:lnSpc>
                <a:spcPts val="5500"/>
              </a:lnSpc>
              <a:buNone/>
            </a:pPr>
            <a:r>
              <a:rPr lang="en-US" sz="4400" dirty="0">
                <a:solidFill>
                  <a:srgbClr val="FFD9BE"/>
                </a:solidFill>
                <a:latin typeface="Quattrocento" pitchFamily="34" charset="0"/>
                <a:ea typeface="Quattrocento" pitchFamily="34" charset="-122"/>
                <a:cs typeface="Quattrocento" pitchFamily="34" charset="-120"/>
              </a:rPr>
              <a:t>Machine Learning:</a:t>
            </a:r>
            <a:br>
              <a:rPr lang="en-US" sz="4400" dirty="0">
                <a:solidFill>
                  <a:srgbClr val="FFD9BE"/>
                </a:solidFill>
                <a:latin typeface="Quattrocento" pitchFamily="34" charset="0"/>
                <a:ea typeface="Quattrocento" pitchFamily="34" charset="-122"/>
                <a:cs typeface="Quattrocento" pitchFamily="34" charset="-120"/>
              </a:rPr>
            </a:br>
            <a:r>
              <a:rPr lang="en-US" sz="4400" dirty="0">
                <a:solidFill>
                  <a:srgbClr val="FFD9BE"/>
                </a:solidFill>
                <a:latin typeface="Quattrocento" pitchFamily="34" charset="0"/>
                <a:ea typeface="Quattrocento" pitchFamily="34" charset="-122"/>
                <a:cs typeface="Quattrocento" pitchFamily="34" charset="-120"/>
              </a:rPr>
              <a:t>EDA, Data Mining, Time Series Forecast and </a:t>
            </a:r>
            <a:r>
              <a:rPr lang="en-US" sz="4400" dirty="0" err="1">
                <a:solidFill>
                  <a:srgbClr val="FFD9BE"/>
                </a:solidFill>
                <a:latin typeface="Quattrocento" pitchFamily="34" charset="0"/>
                <a:ea typeface="Quattrocento" pitchFamily="34" charset="-122"/>
                <a:cs typeface="Quattrocento" pitchFamily="34" charset="-120"/>
              </a:rPr>
              <a:t>Knime</a:t>
            </a:r>
            <a:r>
              <a:rPr lang="en-US" sz="4400" dirty="0">
                <a:solidFill>
                  <a:srgbClr val="FFD9BE"/>
                </a:solidFill>
                <a:latin typeface="Quattrocento" pitchFamily="34" charset="0"/>
                <a:ea typeface="Quattrocento" pitchFamily="34" charset="-122"/>
                <a:cs typeface="Quattrocento" pitchFamily="34" charset="-120"/>
              </a:rPr>
              <a:t> Analytics</a:t>
            </a:r>
            <a:endParaRPr lang="en-US" sz="4400" dirty="0"/>
          </a:p>
        </p:txBody>
      </p:sp>
      <p:sp>
        <p:nvSpPr>
          <p:cNvPr id="4" name="Text 1"/>
          <p:cNvSpPr/>
          <p:nvPr/>
        </p:nvSpPr>
        <p:spPr>
          <a:xfrm>
            <a:off x="837723" y="4353473"/>
            <a:ext cx="7468553" cy="3064193"/>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This presentation outlines the use of machine learning techniques for analyzing and forecasting Gross Domestic Product (GDP). We will explore various methodologies, from data mining and exploratory data analysis (EDA and advanced time series modeling with Meta Prophet and KNIME Analytics Platform. Our goal is to provide a comprehensive understanding of how machine learning can be applied to economic forecasting, offering valuable insights for policymakers and financial analysts.</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56604"/>
          </a:xfrm>
          <a:prstGeom prst="rect">
            <a:avLst/>
          </a:prstGeom>
        </p:spPr>
      </p:pic>
      <p:sp>
        <p:nvSpPr>
          <p:cNvPr id="3" name="Text 0"/>
          <p:cNvSpPr/>
          <p:nvPr/>
        </p:nvSpPr>
        <p:spPr>
          <a:xfrm>
            <a:off x="3162716" y="2892446"/>
            <a:ext cx="8327827" cy="554474"/>
          </a:xfrm>
          <a:prstGeom prst="rect">
            <a:avLst/>
          </a:prstGeom>
          <a:noFill/>
          <a:ln/>
        </p:spPr>
        <p:txBody>
          <a:bodyPr wrap="none" lIns="0" tIns="0" rIns="0" bIns="0" rtlCol="0" anchor="t"/>
          <a:lstStyle/>
          <a:p>
            <a:pPr marL="0" indent="0">
              <a:lnSpc>
                <a:spcPts val="4350"/>
              </a:lnSpc>
              <a:buNone/>
            </a:pPr>
            <a:r>
              <a:rPr lang="en-US" sz="3450" u="sng" dirty="0">
                <a:solidFill>
                  <a:srgbClr val="FFD9BE"/>
                </a:solidFill>
                <a:latin typeface="Quattrocento" pitchFamily="34" charset="0"/>
                <a:ea typeface="Quattrocento" pitchFamily="34" charset="-122"/>
                <a:cs typeface="Quattrocento" pitchFamily="34" charset="-120"/>
              </a:rPr>
              <a:t>Introduction to KNIME Platform Data Analytics</a:t>
            </a:r>
            <a:endParaRPr lang="en-US" sz="3450" u="sng" dirty="0"/>
          </a:p>
        </p:txBody>
      </p:sp>
      <p:sp>
        <p:nvSpPr>
          <p:cNvPr id="4" name="Shape 1"/>
          <p:cNvSpPr/>
          <p:nvPr/>
        </p:nvSpPr>
        <p:spPr>
          <a:xfrm>
            <a:off x="7303770" y="3841909"/>
            <a:ext cx="22860" cy="3743325"/>
          </a:xfrm>
          <a:prstGeom prst="roundRect">
            <a:avLst>
              <a:gd name="adj" fmla="val 123712"/>
            </a:avLst>
          </a:prstGeom>
          <a:solidFill>
            <a:srgbClr val="4A6B6A"/>
          </a:solidFill>
          <a:ln/>
        </p:spPr>
      </p:sp>
      <p:sp>
        <p:nvSpPr>
          <p:cNvPr id="5" name="Shape 2"/>
          <p:cNvSpPr/>
          <p:nvPr/>
        </p:nvSpPr>
        <p:spPr>
          <a:xfrm>
            <a:off x="6466165" y="4254579"/>
            <a:ext cx="659844" cy="22860"/>
          </a:xfrm>
          <a:prstGeom prst="roundRect">
            <a:avLst>
              <a:gd name="adj" fmla="val 123712"/>
            </a:avLst>
          </a:prstGeom>
          <a:solidFill>
            <a:srgbClr val="4A6B6A"/>
          </a:solidFill>
          <a:ln/>
        </p:spPr>
      </p:sp>
      <p:sp>
        <p:nvSpPr>
          <p:cNvPr id="6" name="Shape 3"/>
          <p:cNvSpPr/>
          <p:nvPr/>
        </p:nvSpPr>
        <p:spPr>
          <a:xfrm>
            <a:off x="7103150" y="4053959"/>
            <a:ext cx="424101" cy="424101"/>
          </a:xfrm>
          <a:prstGeom prst="roundRect">
            <a:avLst>
              <a:gd name="adj" fmla="val 6668"/>
            </a:avLst>
          </a:prstGeom>
          <a:solidFill>
            <a:srgbClr val="315251"/>
          </a:solidFill>
          <a:ln/>
        </p:spPr>
      </p:sp>
      <p:sp>
        <p:nvSpPr>
          <p:cNvPr id="7" name="Text 4"/>
          <p:cNvSpPr/>
          <p:nvPr/>
        </p:nvSpPr>
        <p:spPr>
          <a:xfrm>
            <a:off x="7268051" y="4132898"/>
            <a:ext cx="94298" cy="266224"/>
          </a:xfrm>
          <a:prstGeom prst="rect">
            <a:avLst/>
          </a:prstGeom>
          <a:noFill/>
          <a:ln/>
        </p:spPr>
        <p:txBody>
          <a:bodyPr wrap="none" lIns="0" tIns="0" rIns="0" bIns="0" rtlCol="0" anchor="t"/>
          <a:lstStyle/>
          <a:p>
            <a:pPr marL="0" indent="0" algn="ctr">
              <a:lnSpc>
                <a:spcPts val="2050"/>
              </a:lnSpc>
              <a:buNone/>
            </a:pPr>
            <a:r>
              <a:rPr lang="en-US" sz="2050" dirty="0">
                <a:solidFill>
                  <a:srgbClr val="F9EEE7"/>
                </a:solidFill>
                <a:latin typeface="Quattrocento" pitchFamily="34" charset="0"/>
                <a:ea typeface="Quattrocento" pitchFamily="34" charset="-122"/>
                <a:cs typeface="Quattrocento" pitchFamily="34" charset="-120"/>
              </a:rPr>
              <a:t>1</a:t>
            </a:r>
            <a:endParaRPr lang="en-US" sz="2050" dirty="0"/>
          </a:p>
        </p:txBody>
      </p:sp>
      <p:sp>
        <p:nvSpPr>
          <p:cNvPr id="8" name="Text 5"/>
          <p:cNvSpPr/>
          <p:nvPr/>
        </p:nvSpPr>
        <p:spPr>
          <a:xfrm>
            <a:off x="4060269" y="4030385"/>
            <a:ext cx="2218015" cy="277178"/>
          </a:xfrm>
          <a:prstGeom prst="rect">
            <a:avLst/>
          </a:prstGeom>
          <a:noFill/>
          <a:ln/>
        </p:spPr>
        <p:txBody>
          <a:bodyPr wrap="none" lIns="0" tIns="0" rIns="0" bIns="0" rtlCol="0" anchor="t"/>
          <a:lstStyle/>
          <a:p>
            <a:pPr marL="0" indent="0" algn="r">
              <a:lnSpc>
                <a:spcPts val="2150"/>
              </a:lnSpc>
              <a:buNone/>
            </a:pPr>
            <a:r>
              <a:rPr lang="en-US" sz="1700" dirty="0">
                <a:solidFill>
                  <a:srgbClr val="F9EEE7"/>
                </a:solidFill>
                <a:latin typeface="Quattrocento" pitchFamily="34" charset="0"/>
                <a:ea typeface="Quattrocento" pitchFamily="34" charset="-122"/>
                <a:cs typeface="Quattrocento" pitchFamily="34" charset="-120"/>
              </a:rPr>
              <a:t>Overview</a:t>
            </a:r>
            <a:endParaRPr lang="en-US" sz="1700" dirty="0"/>
          </a:p>
        </p:txBody>
      </p:sp>
      <p:sp>
        <p:nvSpPr>
          <p:cNvPr id="9" name="Text 6"/>
          <p:cNvSpPr/>
          <p:nvPr/>
        </p:nvSpPr>
        <p:spPr>
          <a:xfrm>
            <a:off x="824746" y="4420672"/>
            <a:ext cx="5453539" cy="905113"/>
          </a:xfrm>
          <a:prstGeom prst="rect">
            <a:avLst/>
          </a:prstGeom>
          <a:noFill/>
          <a:ln/>
        </p:spPr>
        <p:txBody>
          <a:bodyPr wrap="square" lIns="0" tIns="0" rIns="0" bIns="0" rtlCol="0" anchor="t"/>
          <a:lstStyle/>
          <a:p>
            <a:pPr marL="0" indent="0" algn="r">
              <a:lnSpc>
                <a:spcPts val="2350"/>
              </a:lnSpc>
              <a:buNone/>
            </a:pPr>
            <a:r>
              <a:rPr lang="en-US" sz="1450" dirty="0">
                <a:solidFill>
                  <a:srgbClr val="F9EEE7"/>
                </a:solidFill>
                <a:latin typeface="Quattrocento" pitchFamily="34" charset="0"/>
                <a:ea typeface="Quattrocento" pitchFamily="34" charset="-122"/>
                <a:cs typeface="Quattrocento" pitchFamily="34" charset="-120"/>
              </a:rPr>
              <a:t>KNIME is an open-source platform for data analytics, reporting, and integration. It provides a visual workflow environment for designing and executing data science tasks.</a:t>
            </a:r>
            <a:endParaRPr lang="en-US" sz="1450" dirty="0"/>
          </a:p>
        </p:txBody>
      </p:sp>
      <p:sp>
        <p:nvSpPr>
          <p:cNvPr id="10" name="Shape 7"/>
          <p:cNvSpPr/>
          <p:nvPr/>
        </p:nvSpPr>
        <p:spPr>
          <a:xfrm>
            <a:off x="7504390" y="5197197"/>
            <a:ext cx="659844" cy="22860"/>
          </a:xfrm>
          <a:prstGeom prst="roundRect">
            <a:avLst>
              <a:gd name="adj" fmla="val 123712"/>
            </a:avLst>
          </a:prstGeom>
          <a:solidFill>
            <a:srgbClr val="4A6B6A"/>
          </a:solidFill>
          <a:ln/>
        </p:spPr>
      </p:sp>
      <p:sp>
        <p:nvSpPr>
          <p:cNvPr id="11" name="Shape 8"/>
          <p:cNvSpPr/>
          <p:nvPr/>
        </p:nvSpPr>
        <p:spPr>
          <a:xfrm>
            <a:off x="7103150" y="4996577"/>
            <a:ext cx="424101" cy="424101"/>
          </a:xfrm>
          <a:prstGeom prst="roundRect">
            <a:avLst>
              <a:gd name="adj" fmla="val 6668"/>
            </a:avLst>
          </a:prstGeom>
          <a:solidFill>
            <a:srgbClr val="315251"/>
          </a:solidFill>
          <a:ln/>
        </p:spPr>
      </p:sp>
      <p:sp>
        <p:nvSpPr>
          <p:cNvPr id="12" name="Text 9"/>
          <p:cNvSpPr/>
          <p:nvPr/>
        </p:nvSpPr>
        <p:spPr>
          <a:xfrm>
            <a:off x="7243882" y="5075515"/>
            <a:ext cx="142637" cy="266224"/>
          </a:xfrm>
          <a:prstGeom prst="rect">
            <a:avLst/>
          </a:prstGeom>
          <a:noFill/>
          <a:ln/>
        </p:spPr>
        <p:txBody>
          <a:bodyPr wrap="none" lIns="0" tIns="0" rIns="0" bIns="0" rtlCol="0" anchor="t"/>
          <a:lstStyle/>
          <a:p>
            <a:pPr marL="0" indent="0" algn="ctr">
              <a:lnSpc>
                <a:spcPts val="2050"/>
              </a:lnSpc>
              <a:buNone/>
            </a:pPr>
            <a:r>
              <a:rPr lang="en-US" sz="2050" dirty="0">
                <a:solidFill>
                  <a:srgbClr val="F9EEE7"/>
                </a:solidFill>
                <a:latin typeface="Quattrocento" pitchFamily="34" charset="0"/>
                <a:ea typeface="Quattrocento" pitchFamily="34" charset="-122"/>
                <a:cs typeface="Quattrocento" pitchFamily="34" charset="-120"/>
              </a:rPr>
              <a:t>2</a:t>
            </a:r>
            <a:endParaRPr lang="en-US" sz="2050" dirty="0"/>
          </a:p>
        </p:txBody>
      </p:sp>
      <p:sp>
        <p:nvSpPr>
          <p:cNvPr id="13" name="Text 10"/>
          <p:cNvSpPr/>
          <p:nvPr/>
        </p:nvSpPr>
        <p:spPr>
          <a:xfrm>
            <a:off x="8352115" y="4973003"/>
            <a:ext cx="2218015" cy="277178"/>
          </a:xfrm>
          <a:prstGeom prst="rect">
            <a:avLst/>
          </a:prstGeom>
          <a:noFill/>
          <a:ln/>
        </p:spPr>
        <p:txBody>
          <a:bodyPr wrap="none" lIns="0" tIns="0" rIns="0" bIns="0" rtlCol="0" anchor="t"/>
          <a:lstStyle/>
          <a:p>
            <a:pPr marL="0" indent="0" algn="l">
              <a:lnSpc>
                <a:spcPts val="2150"/>
              </a:lnSpc>
              <a:buNone/>
            </a:pPr>
            <a:r>
              <a:rPr lang="en-US" sz="1700" dirty="0">
                <a:solidFill>
                  <a:srgbClr val="F9EEE7"/>
                </a:solidFill>
                <a:latin typeface="Quattrocento" pitchFamily="34" charset="0"/>
                <a:ea typeface="Quattrocento" pitchFamily="34" charset="-122"/>
                <a:cs typeface="Quattrocento" pitchFamily="34" charset="-120"/>
              </a:rPr>
              <a:t>Key Features</a:t>
            </a:r>
            <a:endParaRPr lang="en-US" sz="1700" dirty="0"/>
          </a:p>
        </p:txBody>
      </p:sp>
      <p:sp>
        <p:nvSpPr>
          <p:cNvPr id="14" name="Text 11"/>
          <p:cNvSpPr/>
          <p:nvPr/>
        </p:nvSpPr>
        <p:spPr>
          <a:xfrm>
            <a:off x="8352115" y="5363289"/>
            <a:ext cx="5453539" cy="301704"/>
          </a:xfrm>
          <a:prstGeom prst="rect">
            <a:avLst/>
          </a:prstGeom>
          <a:noFill/>
          <a:ln/>
        </p:spPr>
        <p:txBody>
          <a:bodyPr wrap="none" lIns="0" tIns="0" rIns="0" bIns="0" rtlCol="0" anchor="t"/>
          <a:lstStyle/>
          <a:p>
            <a:pPr marL="342900" indent="-342900">
              <a:lnSpc>
                <a:spcPts val="2350"/>
              </a:lnSpc>
              <a:buSzPct val="100000"/>
              <a:buChar char="•"/>
            </a:pPr>
            <a:r>
              <a:rPr lang="en-US" sz="1450" dirty="0">
                <a:solidFill>
                  <a:srgbClr val="F9EEE7"/>
                </a:solidFill>
                <a:latin typeface="Quattrocento" pitchFamily="34" charset="0"/>
                <a:ea typeface="Quattrocento" pitchFamily="34" charset="-122"/>
                <a:cs typeface="Quattrocento" pitchFamily="34" charset="-120"/>
              </a:rPr>
              <a:t>Drag-and-drop interface.</a:t>
            </a:r>
            <a:endParaRPr lang="en-US" sz="1450" dirty="0"/>
          </a:p>
        </p:txBody>
      </p:sp>
      <p:sp>
        <p:nvSpPr>
          <p:cNvPr id="15" name="Text 12"/>
          <p:cNvSpPr/>
          <p:nvPr/>
        </p:nvSpPr>
        <p:spPr>
          <a:xfrm>
            <a:off x="8352115" y="5730954"/>
            <a:ext cx="5453539" cy="301704"/>
          </a:xfrm>
          <a:prstGeom prst="rect">
            <a:avLst/>
          </a:prstGeom>
          <a:noFill/>
          <a:ln/>
        </p:spPr>
        <p:txBody>
          <a:bodyPr wrap="none" lIns="0" tIns="0" rIns="0" bIns="0" rtlCol="0" anchor="t"/>
          <a:lstStyle/>
          <a:p>
            <a:pPr marL="342900" indent="-342900">
              <a:lnSpc>
                <a:spcPts val="2350"/>
              </a:lnSpc>
              <a:buSzPct val="100000"/>
              <a:buChar char="•"/>
            </a:pPr>
            <a:r>
              <a:rPr lang="en-US" sz="1450" dirty="0">
                <a:solidFill>
                  <a:srgbClr val="F9EEE7"/>
                </a:solidFill>
                <a:latin typeface="Quattrocento" pitchFamily="34" charset="0"/>
                <a:ea typeface="Quattrocento" pitchFamily="34" charset="-122"/>
                <a:cs typeface="Quattrocento" pitchFamily="34" charset="-120"/>
              </a:rPr>
              <a:t>Extensive node library.</a:t>
            </a:r>
            <a:endParaRPr lang="en-US" sz="1450" dirty="0"/>
          </a:p>
        </p:txBody>
      </p:sp>
      <p:sp>
        <p:nvSpPr>
          <p:cNvPr id="16" name="Text 13"/>
          <p:cNvSpPr/>
          <p:nvPr/>
        </p:nvSpPr>
        <p:spPr>
          <a:xfrm>
            <a:off x="8352115" y="6098619"/>
            <a:ext cx="5453539" cy="301704"/>
          </a:xfrm>
          <a:prstGeom prst="rect">
            <a:avLst/>
          </a:prstGeom>
          <a:noFill/>
          <a:ln/>
        </p:spPr>
        <p:txBody>
          <a:bodyPr wrap="none" lIns="0" tIns="0" rIns="0" bIns="0" rtlCol="0" anchor="t"/>
          <a:lstStyle/>
          <a:p>
            <a:pPr marL="342900" indent="-342900">
              <a:lnSpc>
                <a:spcPts val="2350"/>
              </a:lnSpc>
              <a:buSzPct val="100000"/>
              <a:buChar char="•"/>
            </a:pPr>
            <a:r>
              <a:rPr lang="en-US" sz="1450" dirty="0">
                <a:solidFill>
                  <a:srgbClr val="F9EEE7"/>
                </a:solidFill>
                <a:latin typeface="Quattrocento" pitchFamily="34" charset="0"/>
                <a:ea typeface="Quattrocento" pitchFamily="34" charset="-122"/>
                <a:cs typeface="Quattrocento" pitchFamily="34" charset="-120"/>
              </a:rPr>
              <a:t>Integration with various data sources.</a:t>
            </a:r>
            <a:endParaRPr lang="en-US" sz="1450" dirty="0"/>
          </a:p>
        </p:txBody>
      </p:sp>
      <p:sp>
        <p:nvSpPr>
          <p:cNvPr id="17" name="Shape 14"/>
          <p:cNvSpPr/>
          <p:nvPr/>
        </p:nvSpPr>
        <p:spPr>
          <a:xfrm>
            <a:off x="6466165" y="6193512"/>
            <a:ext cx="659844" cy="22860"/>
          </a:xfrm>
          <a:prstGeom prst="roundRect">
            <a:avLst>
              <a:gd name="adj" fmla="val 123712"/>
            </a:avLst>
          </a:prstGeom>
          <a:solidFill>
            <a:srgbClr val="4A6B6A"/>
          </a:solidFill>
          <a:ln/>
        </p:spPr>
      </p:sp>
      <p:sp>
        <p:nvSpPr>
          <p:cNvPr id="18" name="Shape 15"/>
          <p:cNvSpPr/>
          <p:nvPr/>
        </p:nvSpPr>
        <p:spPr>
          <a:xfrm>
            <a:off x="7103150" y="5992892"/>
            <a:ext cx="424101" cy="424101"/>
          </a:xfrm>
          <a:prstGeom prst="roundRect">
            <a:avLst>
              <a:gd name="adj" fmla="val 6668"/>
            </a:avLst>
          </a:prstGeom>
          <a:solidFill>
            <a:srgbClr val="315251"/>
          </a:solidFill>
          <a:ln/>
        </p:spPr>
      </p:sp>
      <p:sp>
        <p:nvSpPr>
          <p:cNvPr id="19" name="Text 16"/>
          <p:cNvSpPr/>
          <p:nvPr/>
        </p:nvSpPr>
        <p:spPr>
          <a:xfrm>
            <a:off x="7242810" y="6071830"/>
            <a:ext cx="144780" cy="266224"/>
          </a:xfrm>
          <a:prstGeom prst="rect">
            <a:avLst/>
          </a:prstGeom>
          <a:noFill/>
          <a:ln/>
        </p:spPr>
        <p:txBody>
          <a:bodyPr wrap="none" lIns="0" tIns="0" rIns="0" bIns="0" rtlCol="0" anchor="t"/>
          <a:lstStyle/>
          <a:p>
            <a:pPr marL="0" indent="0" algn="ctr">
              <a:lnSpc>
                <a:spcPts val="2050"/>
              </a:lnSpc>
              <a:buNone/>
            </a:pPr>
            <a:r>
              <a:rPr lang="en-US" sz="2050" dirty="0">
                <a:solidFill>
                  <a:srgbClr val="F9EEE7"/>
                </a:solidFill>
                <a:latin typeface="Quattrocento" pitchFamily="34" charset="0"/>
                <a:ea typeface="Quattrocento" pitchFamily="34" charset="-122"/>
                <a:cs typeface="Quattrocento" pitchFamily="34" charset="-120"/>
              </a:rPr>
              <a:t>3</a:t>
            </a:r>
            <a:endParaRPr lang="en-US" sz="2050" dirty="0"/>
          </a:p>
        </p:txBody>
      </p:sp>
      <p:sp>
        <p:nvSpPr>
          <p:cNvPr id="20" name="Text 17"/>
          <p:cNvSpPr/>
          <p:nvPr/>
        </p:nvSpPr>
        <p:spPr>
          <a:xfrm>
            <a:off x="4060269" y="5969318"/>
            <a:ext cx="2218015" cy="277178"/>
          </a:xfrm>
          <a:prstGeom prst="rect">
            <a:avLst/>
          </a:prstGeom>
          <a:noFill/>
          <a:ln/>
        </p:spPr>
        <p:txBody>
          <a:bodyPr wrap="none" lIns="0" tIns="0" rIns="0" bIns="0" rtlCol="0" anchor="t"/>
          <a:lstStyle/>
          <a:p>
            <a:pPr marL="0" indent="0" algn="r">
              <a:lnSpc>
                <a:spcPts val="2150"/>
              </a:lnSpc>
              <a:buNone/>
            </a:pPr>
            <a:r>
              <a:rPr lang="en-US" sz="1700" dirty="0">
                <a:solidFill>
                  <a:srgbClr val="F9EEE7"/>
                </a:solidFill>
                <a:latin typeface="Quattrocento" pitchFamily="34" charset="0"/>
                <a:ea typeface="Quattrocento" pitchFamily="34" charset="-122"/>
                <a:cs typeface="Quattrocento" pitchFamily="34" charset="-120"/>
              </a:rPr>
              <a:t>Use Cases</a:t>
            </a:r>
            <a:endParaRPr lang="en-US" sz="1700" dirty="0"/>
          </a:p>
        </p:txBody>
      </p:sp>
      <p:sp>
        <p:nvSpPr>
          <p:cNvPr id="21" name="Text 18"/>
          <p:cNvSpPr/>
          <p:nvPr/>
        </p:nvSpPr>
        <p:spPr>
          <a:xfrm>
            <a:off x="824746" y="6359604"/>
            <a:ext cx="5453539" cy="301704"/>
          </a:xfrm>
          <a:prstGeom prst="rect">
            <a:avLst/>
          </a:prstGeom>
          <a:noFill/>
          <a:ln/>
        </p:spPr>
        <p:txBody>
          <a:bodyPr wrap="none" lIns="0" tIns="0" rIns="0" bIns="0" rtlCol="0" anchor="t"/>
          <a:lstStyle/>
          <a:p>
            <a:pPr marL="342900" indent="-342900">
              <a:lnSpc>
                <a:spcPts val="2350"/>
              </a:lnSpc>
              <a:buSzPct val="100000"/>
              <a:buChar char="•"/>
            </a:pPr>
            <a:r>
              <a:rPr lang="en-US" sz="1450" dirty="0">
                <a:solidFill>
                  <a:srgbClr val="F9EEE7"/>
                </a:solidFill>
                <a:latin typeface="Quattrocento" pitchFamily="34" charset="0"/>
                <a:ea typeface="Quattrocento" pitchFamily="34" charset="-122"/>
                <a:cs typeface="Quattrocento" pitchFamily="34" charset="-120"/>
              </a:rPr>
              <a:t>Data integration and transformation.</a:t>
            </a:r>
            <a:endParaRPr lang="en-US" sz="1450" dirty="0"/>
          </a:p>
        </p:txBody>
      </p:sp>
      <p:sp>
        <p:nvSpPr>
          <p:cNvPr id="22" name="Text 19"/>
          <p:cNvSpPr/>
          <p:nvPr/>
        </p:nvSpPr>
        <p:spPr>
          <a:xfrm>
            <a:off x="824746" y="6727269"/>
            <a:ext cx="5453539" cy="301704"/>
          </a:xfrm>
          <a:prstGeom prst="rect">
            <a:avLst/>
          </a:prstGeom>
          <a:noFill/>
          <a:ln/>
        </p:spPr>
        <p:txBody>
          <a:bodyPr wrap="none" lIns="0" tIns="0" rIns="0" bIns="0" rtlCol="0" anchor="t"/>
          <a:lstStyle/>
          <a:p>
            <a:pPr marL="342900" indent="-342900">
              <a:lnSpc>
                <a:spcPts val="2350"/>
              </a:lnSpc>
              <a:buSzPct val="100000"/>
              <a:buChar char="•"/>
            </a:pPr>
            <a:r>
              <a:rPr lang="en-US" sz="1450" dirty="0">
                <a:solidFill>
                  <a:srgbClr val="F9EEE7"/>
                </a:solidFill>
                <a:latin typeface="Quattrocento" pitchFamily="34" charset="0"/>
                <a:ea typeface="Quattrocento" pitchFamily="34" charset="-122"/>
                <a:cs typeface="Quattrocento" pitchFamily="34" charset="-120"/>
              </a:rPr>
              <a:t>Predictive modeling.</a:t>
            </a:r>
            <a:endParaRPr lang="en-US" sz="1450" dirty="0"/>
          </a:p>
        </p:txBody>
      </p:sp>
      <p:sp>
        <p:nvSpPr>
          <p:cNvPr id="23" name="Text 20"/>
          <p:cNvSpPr/>
          <p:nvPr/>
        </p:nvSpPr>
        <p:spPr>
          <a:xfrm>
            <a:off x="824746" y="7094934"/>
            <a:ext cx="5453539" cy="301704"/>
          </a:xfrm>
          <a:prstGeom prst="rect">
            <a:avLst/>
          </a:prstGeom>
          <a:noFill/>
          <a:ln/>
        </p:spPr>
        <p:txBody>
          <a:bodyPr wrap="none" lIns="0" tIns="0" rIns="0" bIns="0" rtlCol="0" anchor="t"/>
          <a:lstStyle/>
          <a:p>
            <a:pPr marL="342900" indent="-342900">
              <a:lnSpc>
                <a:spcPts val="2350"/>
              </a:lnSpc>
              <a:buSzPct val="100000"/>
              <a:buChar char="•"/>
            </a:pPr>
            <a:r>
              <a:rPr lang="en-US" sz="1450" dirty="0">
                <a:solidFill>
                  <a:srgbClr val="F9EEE7"/>
                </a:solidFill>
                <a:latin typeface="Quattrocento" pitchFamily="34" charset="0"/>
                <a:ea typeface="Quattrocento" pitchFamily="34" charset="-122"/>
                <a:cs typeface="Quattrocento" pitchFamily="34" charset="-120"/>
              </a:rPr>
              <a:t>Business intelligence and reporting.</a:t>
            </a:r>
            <a:endParaRPr lang="en-US" sz="1450" dirty="0"/>
          </a:p>
        </p:txBody>
      </p:sp>
      <p:sp>
        <p:nvSpPr>
          <p:cNvPr id="24" name="Rectangle 23">
            <a:extLst>
              <a:ext uri="{FF2B5EF4-FFF2-40B4-BE49-F238E27FC236}">
                <a16:creationId xmlns:a16="http://schemas.microsoft.com/office/drawing/2014/main" id="{58F81A40-5F77-F005-28B4-72A1157383BC}"/>
              </a:ext>
            </a:extLst>
          </p:cNvPr>
          <p:cNvSpPr/>
          <p:nvPr/>
        </p:nvSpPr>
        <p:spPr>
          <a:xfrm>
            <a:off x="12823902" y="7649737"/>
            <a:ext cx="1717288" cy="468351"/>
          </a:xfrm>
          <a:prstGeom prst="rect">
            <a:avLst/>
          </a:prstGeom>
          <a:solidFill>
            <a:srgbClr val="1834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26171" y="872797"/>
            <a:ext cx="14640169" cy="1408033"/>
          </a:xfrm>
          <a:prstGeom prst="rect">
            <a:avLst/>
          </a:prstGeom>
          <a:noFill/>
          <a:ln/>
        </p:spPr>
        <p:txBody>
          <a:bodyPr wrap="square" lIns="0" tIns="0" rIns="0" bIns="0" rtlCol="0" anchor="t"/>
          <a:lstStyle/>
          <a:p>
            <a:pPr marL="0" indent="0">
              <a:lnSpc>
                <a:spcPts val="5500"/>
              </a:lnSpc>
              <a:buNone/>
            </a:pPr>
            <a:r>
              <a:rPr lang="en-US" sz="4000" u="sng" dirty="0">
                <a:solidFill>
                  <a:srgbClr val="FFD9BE"/>
                </a:solidFill>
                <a:latin typeface="Quattrocento" pitchFamily="34" charset="0"/>
                <a:ea typeface="Quattrocento" pitchFamily="34" charset="-122"/>
                <a:cs typeface="Quattrocento" pitchFamily="34" charset="-120"/>
              </a:rPr>
              <a:t>KNIME Workflow: Data Integration and Transformation</a:t>
            </a:r>
            <a:endParaRPr lang="en-US" sz="4000" u="sng" dirty="0"/>
          </a:p>
        </p:txBody>
      </p:sp>
      <p:sp>
        <p:nvSpPr>
          <p:cNvPr id="3" name="Text 1"/>
          <p:cNvSpPr/>
          <p:nvPr/>
        </p:nvSpPr>
        <p:spPr>
          <a:xfrm>
            <a:off x="2362870" y="2040947"/>
            <a:ext cx="2816185" cy="351949"/>
          </a:xfrm>
          <a:prstGeom prst="rect">
            <a:avLst/>
          </a:prstGeom>
          <a:noFill/>
          <a:ln/>
        </p:spPr>
        <p:txBody>
          <a:bodyPr wrap="none" lIns="0" tIns="0" rIns="0" bIns="0" rtlCol="0" anchor="t"/>
          <a:lstStyle/>
          <a:p>
            <a:pPr marL="0" indent="0" algn="r">
              <a:lnSpc>
                <a:spcPts val="2750"/>
              </a:lnSpc>
              <a:buNone/>
            </a:pPr>
            <a:r>
              <a:rPr lang="en-IN" sz="2400" dirty="0">
                <a:solidFill>
                  <a:schemeClr val="bg1"/>
                </a:solidFill>
              </a:rPr>
              <a:t>1. Data Import &amp; Cleaning</a:t>
            </a:r>
            <a:endParaRPr lang="en-US" sz="2200" dirty="0">
              <a:solidFill>
                <a:schemeClr val="bg1"/>
              </a:solidFill>
            </a:endParaRPr>
          </a:p>
        </p:txBody>
      </p:sp>
      <p:sp>
        <p:nvSpPr>
          <p:cNvPr id="7" name="Text 4"/>
          <p:cNvSpPr/>
          <p:nvPr/>
        </p:nvSpPr>
        <p:spPr>
          <a:xfrm>
            <a:off x="9582271" y="2026547"/>
            <a:ext cx="4658677" cy="351949"/>
          </a:xfrm>
          <a:prstGeom prst="rect">
            <a:avLst/>
          </a:prstGeom>
          <a:noFill/>
          <a:ln/>
        </p:spPr>
        <p:txBody>
          <a:bodyPr wrap="none" lIns="0" tIns="0" rIns="0" bIns="0" rtlCol="0" anchor="t"/>
          <a:lstStyle/>
          <a:p>
            <a:pPr marL="0" indent="0" algn="l">
              <a:lnSpc>
                <a:spcPts val="2750"/>
              </a:lnSpc>
              <a:buNone/>
            </a:pPr>
            <a:r>
              <a:rPr lang="en-US" sz="2200" dirty="0">
                <a:solidFill>
                  <a:schemeClr val="bg1"/>
                </a:solidFill>
                <a:latin typeface="Quattrocento" pitchFamily="34" charset="0"/>
                <a:ea typeface="Quattrocento" pitchFamily="34" charset="-122"/>
                <a:cs typeface="Quattrocento" pitchFamily="34" charset="-120"/>
              </a:rPr>
              <a:t>2. </a:t>
            </a:r>
            <a:r>
              <a:rPr lang="en-IN" sz="2400" dirty="0">
                <a:solidFill>
                  <a:schemeClr val="bg1"/>
                </a:solidFill>
              </a:rPr>
              <a:t>Data Information &amp; Transformation</a:t>
            </a:r>
            <a:endParaRPr lang="en-US" sz="2200" dirty="0">
              <a:solidFill>
                <a:schemeClr val="bg1"/>
              </a:solidFill>
            </a:endParaRPr>
          </a:p>
        </p:txBody>
      </p:sp>
      <p:sp>
        <p:nvSpPr>
          <p:cNvPr id="11" name="Text 7"/>
          <p:cNvSpPr/>
          <p:nvPr/>
        </p:nvSpPr>
        <p:spPr>
          <a:xfrm>
            <a:off x="5735795" y="5893509"/>
            <a:ext cx="3174463" cy="351949"/>
          </a:xfrm>
          <a:prstGeom prst="rect">
            <a:avLst/>
          </a:prstGeom>
          <a:noFill/>
          <a:ln/>
        </p:spPr>
        <p:txBody>
          <a:bodyPr wrap="none" lIns="0" tIns="0" rIns="0" bIns="0" rtlCol="0" anchor="t"/>
          <a:lstStyle/>
          <a:p>
            <a:pPr marL="0" indent="0" algn="l">
              <a:lnSpc>
                <a:spcPts val="2750"/>
              </a:lnSpc>
              <a:buNone/>
            </a:pPr>
            <a:r>
              <a:rPr lang="en-US" sz="2200" dirty="0">
                <a:solidFill>
                  <a:schemeClr val="bg1"/>
                </a:solidFill>
                <a:latin typeface="Quattrocento" pitchFamily="34" charset="0"/>
                <a:ea typeface="Quattrocento" pitchFamily="34" charset="-122"/>
                <a:cs typeface="Quattrocento" pitchFamily="34" charset="-120"/>
              </a:rPr>
              <a:t>3. </a:t>
            </a:r>
            <a:r>
              <a:rPr lang="en-IN" sz="2400" dirty="0">
                <a:solidFill>
                  <a:schemeClr val="bg1"/>
                </a:solidFill>
              </a:rPr>
              <a:t>Insights &amp; Forecasting</a:t>
            </a:r>
            <a:endParaRPr lang="en-US" sz="2200" dirty="0">
              <a:solidFill>
                <a:schemeClr val="bg1"/>
              </a:solidFill>
            </a:endParaRPr>
          </a:p>
        </p:txBody>
      </p:sp>
      <p:sp>
        <p:nvSpPr>
          <p:cNvPr id="19" name="Rectangle 18">
            <a:extLst>
              <a:ext uri="{FF2B5EF4-FFF2-40B4-BE49-F238E27FC236}">
                <a16:creationId xmlns:a16="http://schemas.microsoft.com/office/drawing/2014/main" id="{16BBE402-DEB0-AF0C-54F5-AA5FFE3AB631}"/>
              </a:ext>
            </a:extLst>
          </p:cNvPr>
          <p:cNvSpPr/>
          <p:nvPr/>
        </p:nvSpPr>
        <p:spPr>
          <a:xfrm>
            <a:off x="12823902" y="7649737"/>
            <a:ext cx="1717288" cy="468351"/>
          </a:xfrm>
          <a:prstGeom prst="rect">
            <a:avLst/>
          </a:prstGeom>
          <a:solidFill>
            <a:srgbClr val="1834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4" name="Group 23">
            <a:extLst>
              <a:ext uri="{FF2B5EF4-FFF2-40B4-BE49-F238E27FC236}">
                <a16:creationId xmlns:a16="http://schemas.microsoft.com/office/drawing/2014/main" id="{4DA900AC-AC2C-0809-BB87-031B1E00031C}"/>
              </a:ext>
            </a:extLst>
          </p:cNvPr>
          <p:cNvGrpSpPr/>
          <p:nvPr/>
        </p:nvGrpSpPr>
        <p:grpSpPr>
          <a:xfrm>
            <a:off x="4689157" y="2022251"/>
            <a:ext cx="5191760" cy="3908108"/>
            <a:chOff x="4666833" y="2052816"/>
            <a:chExt cx="5191760" cy="3908108"/>
          </a:xfrm>
        </p:grpSpPr>
        <p:graphicFrame>
          <p:nvGraphicFramePr>
            <p:cNvPr id="21" name="Diagram 20">
              <a:extLst>
                <a:ext uri="{FF2B5EF4-FFF2-40B4-BE49-F238E27FC236}">
                  <a16:creationId xmlns:a16="http://schemas.microsoft.com/office/drawing/2014/main" id="{155A61CC-F0D6-9AD1-D91F-452D8F1A1545}"/>
                </a:ext>
              </a:extLst>
            </p:cNvPr>
            <p:cNvGraphicFramePr/>
            <p:nvPr>
              <p:extLst>
                <p:ext uri="{D42A27DB-BD31-4B8C-83A1-F6EECF244321}">
                  <p14:modId xmlns:p14="http://schemas.microsoft.com/office/powerpoint/2010/main" val="764678446"/>
                </p:ext>
              </p:extLst>
            </p:nvPr>
          </p:nvGraphicFramePr>
          <p:xfrm>
            <a:off x="4666833" y="2052816"/>
            <a:ext cx="5191760" cy="39081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74" name="Picture 2" descr="KNIME Analytics Platform: Machine Learning Made Easy | by Kashyap Gohil |  Low Code for Data Science | Medium">
              <a:extLst>
                <a:ext uri="{FF2B5EF4-FFF2-40B4-BE49-F238E27FC236}">
                  <a16:creationId xmlns:a16="http://schemas.microsoft.com/office/drawing/2014/main" id="{1B3633D7-FDD4-A3F5-EBC8-7F8B0A0D7F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1340" y="2418874"/>
              <a:ext cx="3268659" cy="3199307"/>
            </a:xfrm>
            <a:prstGeom prst="ellipse">
              <a:avLst/>
            </a:prstGeom>
            <a:noFill/>
            <a:extLst>
              <a:ext uri="{909E8E84-426E-40DD-AFC4-6F175D3DCCD1}">
                <a14:hiddenFill xmlns:a14="http://schemas.microsoft.com/office/drawing/2010/main">
                  <a:solidFill>
                    <a:srgbClr val="FFFFFF"/>
                  </a:solidFill>
                </a14:hiddenFill>
              </a:ext>
            </a:extLst>
          </p:spPr>
        </p:pic>
        <p:sp>
          <p:nvSpPr>
            <p:cNvPr id="22" name="Oval 21">
              <a:extLst>
                <a:ext uri="{FF2B5EF4-FFF2-40B4-BE49-F238E27FC236}">
                  <a16:creationId xmlns:a16="http://schemas.microsoft.com/office/drawing/2014/main" id="{3790B20B-1F14-C23D-CA5A-113242FB2F03}"/>
                </a:ext>
              </a:extLst>
            </p:cNvPr>
            <p:cNvSpPr/>
            <p:nvPr/>
          </p:nvSpPr>
          <p:spPr>
            <a:xfrm>
              <a:off x="7750647" y="3098452"/>
              <a:ext cx="941763" cy="773302"/>
            </a:xfrm>
            <a:prstGeom prst="ellipse">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3078" name="Picture 6" descr="Basic Proficiency in KNIME Analytics Platform - Credly">
              <a:extLst>
                <a:ext uri="{FF2B5EF4-FFF2-40B4-BE49-F238E27FC236}">
                  <a16:creationId xmlns:a16="http://schemas.microsoft.com/office/drawing/2014/main" id="{50CA7A86-EEA9-398A-0D2F-3483A5EBE9F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668" t="1780" r="40420" b="77482"/>
            <a:stretch/>
          </p:blipFill>
          <p:spPr bwMode="auto">
            <a:xfrm>
              <a:off x="5888968" y="3546634"/>
              <a:ext cx="2694227" cy="902147"/>
            </a:xfrm>
            <a:prstGeom prst="roundRect">
              <a:avLst>
                <a:gd name="adj" fmla="val 31308"/>
              </a:avLst>
            </a:prstGeom>
            <a:noFill/>
            <a:extLst>
              <a:ext uri="{909E8E84-426E-40DD-AFC4-6F175D3DCCD1}">
                <a14:hiddenFill xmlns:a14="http://schemas.microsoft.com/office/drawing/2010/main">
                  <a:solidFill>
                    <a:srgbClr val="FFFFFF"/>
                  </a:solidFill>
                </a14:hiddenFill>
              </a:ext>
            </a:extLst>
          </p:spPr>
        </p:pic>
      </p:grpSp>
      <p:sp>
        <p:nvSpPr>
          <p:cNvPr id="5" name="Rectangle 1">
            <a:extLst>
              <a:ext uri="{FF2B5EF4-FFF2-40B4-BE49-F238E27FC236}">
                <a16:creationId xmlns:a16="http://schemas.microsoft.com/office/drawing/2014/main" id="{DC12245F-A0C1-6264-26E6-419566469536}"/>
              </a:ext>
            </a:extLst>
          </p:cNvPr>
          <p:cNvSpPr>
            <a:spLocks noChangeArrowheads="1"/>
          </p:cNvSpPr>
          <p:nvPr/>
        </p:nvSpPr>
        <p:spPr bwMode="auto">
          <a:xfrm>
            <a:off x="396188" y="2567237"/>
            <a:ext cx="4826052"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bg1"/>
                </a:solidFill>
                <a:effectLst/>
                <a:latin typeface="Arial" panose="020B0604020202020204" pitchFamily="34" charset="0"/>
              </a:rPr>
              <a:t>Data Source</a:t>
            </a:r>
            <a:r>
              <a:rPr kumimoji="0" lang="en-US" altLang="en-US" sz="1600" b="0" i="0" u="none" strike="noStrike" cap="none" normalizeH="0" baseline="0" dirty="0">
                <a:ln>
                  <a:noFill/>
                </a:ln>
                <a:solidFill>
                  <a:schemeClr val="bg1"/>
                </a:solidFill>
                <a:effectLst/>
                <a:latin typeface="Arial" panose="020B0604020202020204" pitchFamily="34" charset="0"/>
              </a:rPr>
              <a:t>: Utilizes the Adult dataset from the UCI Machine Learning Repository.</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600" b="1" dirty="0">
                <a:solidFill>
                  <a:schemeClr val="bg1"/>
                </a:solidFill>
                <a:latin typeface="Arial" panose="020B0604020202020204" pitchFamily="34" charset="0"/>
              </a:rPr>
              <a:t>I</a:t>
            </a:r>
            <a:r>
              <a:rPr kumimoji="0" lang="en-US" altLang="en-US" sz="1600" b="1" i="0" u="none" strike="noStrike" cap="none" normalizeH="0" baseline="0" dirty="0">
                <a:ln>
                  <a:noFill/>
                </a:ln>
                <a:solidFill>
                  <a:schemeClr val="bg1"/>
                </a:solidFill>
                <a:effectLst/>
                <a:latin typeface="Arial" panose="020B0604020202020204" pitchFamily="34" charset="0"/>
              </a:rPr>
              <a:t>mport Method</a:t>
            </a:r>
            <a:r>
              <a:rPr kumimoji="0" lang="en-US" altLang="en-US" sz="1600" b="0" i="0" u="none" strike="noStrike" cap="none" normalizeH="0" baseline="0" dirty="0">
                <a:ln>
                  <a:noFill/>
                </a:ln>
                <a:solidFill>
                  <a:schemeClr val="bg1"/>
                </a:solidFill>
                <a:effectLst/>
                <a:latin typeface="Arial" panose="020B0604020202020204" pitchFamily="34" charset="0"/>
              </a:rPr>
              <a:t>: Reads data using the File Reader node in KNIME.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bg1"/>
                </a:solidFill>
                <a:effectLst/>
                <a:latin typeface="Arial" panose="020B0604020202020204" pitchFamily="34" charset="0"/>
              </a:rPr>
              <a:t>Data Cleaning Steps</a:t>
            </a:r>
            <a:r>
              <a:rPr kumimoji="0" lang="en-US" altLang="en-US" sz="1600" b="0"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bg1"/>
                </a:solidFill>
                <a:effectLst/>
                <a:latin typeface="Arial" panose="020B0604020202020204" pitchFamily="34" charset="0"/>
              </a:rPr>
              <a:t>Handles missing values by replacing them with the mode or median.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bg1"/>
                </a:solidFill>
                <a:effectLst/>
                <a:latin typeface="Arial" panose="020B0604020202020204" pitchFamily="34" charset="0"/>
              </a:rPr>
              <a:t>Removes irrelevant columns to streamline the dataset.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bg1"/>
                </a:solidFill>
                <a:effectLst/>
                <a:latin typeface="Arial" panose="020B0604020202020204" pitchFamily="34" charset="0"/>
              </a:rPr>
              <a:t>Filters out records with inconsistent or erroneous entries.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1"/>
              </a:solidFill>
              <a:effectLst/>
              <a:latin typeface="Arial" panose="020B0604020202020204" pitchFamily="34" charset="0"/>
            </a:endParaRPr>
          </a:p>
        </p:txBody>
      </p:sp>
      <p:sp>
        <p:nvSpPr>
          <p:cNvPr id="6" name="Rectangle 2">
            <a:extLst>
              <a:ext uri="{FF2B5EF4-FFF2-40B4-BE49-F238E27FC236}">
                <a16:creationId xmlns:a16="http://schemas.microsoft.com/office/drawing/2014/main" id="{070031A1-056F-EF6A-93A0-D1EC20B17516}"/>
              </a:ext>
            </a:extLst>
          </p:cNvPr>
          <p:cNvSpPr>
            <a:spLocks noChangeArrowheads="1"/>
          </p:cNvSpPr>
          <p:nvPr/>
        </p:nvSpPr>
        <p:spPr bwMode="auto">
          <a:xfrm>
            <a:off x="9507856" y="2528497"/>
            <a:ext cx="5096604"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latin typeface="Arial" panose="020B0604020202020204" pitchFamily="34" charset="0"/>
              </a:rPr>
              <a:t>Data Overview</a:t>
            </a:r>
            <a:r>
              <a:rPr kumimoji="0" lang="en-US" altLang="en-US" sz="1600" b="0"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bg1"/>
                </a:solidFill>
                <a:effectLst/>
                <a:latin typeface="Arial" panose="020B0604020202020204" pitchFamily="34" charset="0"/>
              </a:rPr>
              <a:t>Features include age, education, occupation, and hours per week.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bg1"/>
                </a:solidFill>
                <a:effectLst/>
                <a:latin typeface="Arial" panose="020B0604020202020204" pitchFamily="34" charset="0"/>
              </a:rPr>
              <a:t>Target variable: income category (&lt;=50K or &gt;50K).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latin typeface="Arial" panose="020B0604020202020204" pitchFamily="34" charset="0"/>
              </a:rPr>
              <a:t>Transformations Applied</a:t>
            </a:r>
            <a:r>
              <a:rPr kumimoji="0" lang="en-US" altLang="en-US" sz="1600" b="0"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bg1"/>
                </a:solidFill>
                <a:effectLst/>
                <a:latin typeface="Arial" panose="020B0604020202020204" pitchFamily="34" charset="0"/>
              </a:rPr>
              <a:t>Encodes categorical variables using one-hot encoding.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bg1"/>
                </a:solidFill>
                <a:effectLst/>
                <a:latin typeface="Arial" panose="020B0604020202020204" pitchFamily="34" charset="0"/>
              </a:rPr>
              <a:t>Normalizes numerical features to a standard scale.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bg1"/>
                </a:solidFill>
                <a:effectLst/>
                <a:latin typeface="Arial" panose="020B0604020202020204" pitchFamily="34" charset="0"/>
              </a:rPr>
              <a:t>Generates new features, such as age groups, to enhance model performance.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1"/>
              </a:solidFill>
              <a:effectLst/>
              <a:latin typeface="Arial" panose="020B0604020202020204" pitchFamily="34" charset="0"/>
            </a:endParaRPr>
          </a:p>
        </p:txBody>
      </p:sp>
      <p:sp>
        <p:nvSpPr>
          <p:cNvPr id="9" name="Rectangle 3">
            <a:extLst>
              <a:ext uri="{FF2B5EF4-FFF2-40B4-BE49-F238E27FC236}">
                <a16:creationId xmlns:a16="http://schemas.microsoft.com/office/drawing/2014/main" id="{DA0D144A-CCE7-00E4-3A69-A59D14178AAF}"/>
              </a:ext>
            </a:extLst>
          </p:cNvPr>
          <p:cNvSpPr>
            <a:spLocks noChangeArrowheads="1"/>
          </p:cNvSpPr>
          <p:nvPr/>
        </p:nvSpPr>
        <p:spPr bwMode="auto">
          <a:xfrm>
            <a:off x="826171" y="6333173"/>
            <a:ext cx="8086152"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bg1"/>
                </a:solidFill>
                <a:effectLst/>
                <a:latin typeface="Arial" panose="020B0604020202020204" pitchFamily="34" charset="0"/>
              </a:rPr>
              <a:t>Modeling Approach</a:t>
            </a:r>
            <a:r>
              <a:rPr kumimoji="0" lang="en-US" altLang="en-US" sz="1600" b="0"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bg1"/>
                </a:solidFill>
                <a:effectLst/>
                <a:latin typeface="Arial" panose="020B0604020202020204" pitchFamily="34" charset="0"/>
              </a:rPr>
              <a:t>Employs a Decision Tree classifier to predict income categories.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bg1"/>
                </a:solidFill>
                <a:effectLst/>
                <a:latin typeface="Arial" panose="020B0604020202020204" pitchFamily="34" charset="0"/>
              </a:rPr>
              <a:t>Splits data into training and testing sets to evaluate model performance.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bg1"/>
                </a:solidFill>
                <a:effectLst/>
                <a:latin typeface="Arial" panose="020B0604020202020204" pitchFamily="34" charset="0"/>
              </a:rPr>
              <a:t>Key Insights</a:t>
            </a:r>
            <a:r>
              <a:rPr kumimoji="0" lang="en-US" altLang="en-US" sz="1600" b="0"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bg1"/>
                </a:solidFill>
                <a:effectLst/>
                <a:latin typeface="Arial" panose="020B0604020202020204" pitchFamily="34" charset="0"/>
              </a:rPr>
              <a:t>Identifies significant predictors of income, such as education level and occupation.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bg1"/>
                </a:solidFill>
                <a:effectLst/>
                <a:latin typeface="Arial" panose="020B0604020202020204" pitchFamily="34" charset="0"/>
              </a:rPr>
              <a:t>Visualizes decision paths to understand classification criteria.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1"/>
              </a:solidFill>
              <a:effectLst/>
              <a:latin typeface="Arial" panose="020B0604020202020204" pitchFamily="34" charset="0"/>
            </a:endParaRPr>
          </a:p>
        </p:txBody>
      </p:sp>
      <p:sp>
        <p:nvSpPr>
          <p:cNvPr id="12" name="TextBox 11">
            <a:extLst>
              <a:ext uri="{FF2B5EF4-FFF2-40B4-BE49-F238E27FC236}">
                <a16:creationId xmlns:a16="http://schemas.microsoft.com/office/drawing/2014/main" id="{34B9CED9-D9DE-7F3E-500C-5521B820307E}"/>
              </a:ext>
            </a:extLst>
          </p:cNvPr>
          <p:cNvSpPr txBox="1"/>
          <p:nvPr/>
        </p:nvSpPr>
        <p:spPr>
          <a:xfrm>
            <a:off x="8714734" y="6337426"/>
            <a:ext cx="5384798" cy="1323439"/>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bg1"/>
                </a:solidFill>
                <a:effectLst/>
                <a:latin typeface="Arial" panose="020B0604020202020204" pitchFamily="34" charset="0"/>
              </a:rPr>
              <a:t>Forecasting Capability</a:t>
            </a:r>
            <a:r>
              <a:rPr kumimoji="0" lang="en-US" altLang="en-US" sz="1600" b="0"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chemeClr val="bg1"/>
                </a:solidFill>
                <a:effectLst/>
                <a:latin typeface="Arial" panose="020B0604020202020204" pitchFamily="34" charset="0"/>
              </a:rPr>
              <a:t>Uses the trained model to predict income categories for new, unseen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bg1"/>
                </a:solidFill>
                <a:effectLst/>
                <a:latin typeface="Arial" panose="020B0604020202020204" pitchFamily="34" charset="0"/>
              </a:rPr>
              <a:t>Assesses model accuracy and refines it for improved future predictions.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4023621" y="0"/>
            <a:ext cx="13315156" cy="1267301"/>
          </a:xfrm>
          <a:prstGeom prst="rect">
            <a:avLst/>
          </a:prstGeom>
          <a:noFill/>
          <a:ln/>
        </p:spPr>
        <p:txBody>
          <a:bodyPr wrap="square" lIns="0" tIns="0" rIns="0" bIns="0" rtlCol="0" anchor="t"/>
          <a:lstStyle/>
          <a:p>
            <a:pPr marL="0" indent="0">
              <a:lnSpc>
                <a:spcPts val="4950"/>
              </a:lnSpc>
              <a:buNone/>
            </a:pPr>
            <a:r>
              <a:rPr lang="en-US" sz="3600" u="sng" dirty="0">
                <a:solidFill>
                  <a:srgbClr val="FFD9BE"/>
                </a:solidFill>
                <a:latin typeface="Quattrocento" pitchFamily="34" charset="0"/>
                <a:ea typeface="Quattrocento" pitchFamily="34" charset="-122"/>
                <a:cs typeface="Quattrocento" pitchFamily="34" charset="-120"/>
              </a:rPr>
              <a:t>KNIME: Visualizations and Statistics</a:t>
            </a:r>
            <a:endParaRPr lang="en-US" sz="3600" u="sng" dirty="0"/>
          </a:p>
        </p:txBody>
      </p:sp>
      <p:pic>
        <p:nvPicPr>
          <p:cNvPr id="22" name="Picture 21">
            <a:extLst>
              <a:ext uri="{FF2B5EF4-FFF2-40B4-BE49-F238E27FC236}">
                <a16:creationId xmlns:a16="http://schemas.microsoft.com/office/drawing/2014/main" id="{C1359B30-7CE4-13FE-0042-D6BEB604388B}"/>
              </a:ext>
            </a:extLst>
          </p:cNvPr>
          <p:cNvPicPr>
            <a:picLocks noChangeAspect="1"/>
          </p:cNvPicPr>
          <p:nvPr/>
        </p:nvPicPr>
        <p:blipFill>
          <a:blip r:embed="rId3"/>
          <a:srcRect r="26275"/>
          <a:stretch/>
        </p:blipFill>
        <p:spPr>
          <a:xfrm>
            <a:off x="409657" y="952259"/>
            <a:ext cx="3380024" cy="5433219"/>
          </a:xfrm>
          <a:prstGeom prst="rect">
            <a:avLst/>
          </a:prstGeom>
        </p:spPr>
      </p:pic>
      <p:pic>
        <p:nvPicPr>
          <p:cNvPr id="24" name="Picture 23">
            <a:extLst>
              <a:ext uri="{FF2B5EF4-FFF2-40B4-BE49-F238E27FC236}">
                <a16:creationId xmlns:a16="http://schemas.microsoft.com/office/drawing/2014/main" id="{877A89DC-1121-7780-46EA-3F0B71CF42AE}"/>
              </a:ext>
            </a:extLst>
          </p:cNvPr>
          <p:cNvPicPr>
            <a:picLocks noChangeAspect="1"/>
          </p:cNvPicPr>
          <p:nvPr/>
        </p:nvPicPr>
        <p:blipFill>
          <a:blip r:embed="rId4"/>
          <a:stretch>
            <a:fillRect/>
          </a:stretch>
        </p:blipFill>
        <p:spPr>
          <a:xfrm>
            <a:off x="4023621" y="1685091"/>
            <a:ext cx="4165339" cy="3075423"/>
          </a:xfrm>
          <a:prstGeom prst="rect">
            <a:avLst/>
          </a:prstGeom>
        </p:spPr>
      </p:pic>
      <p:pic>
        <p:nvPicPr>
          <p:cNvPr id="26" name="Picture 25">
            <a:extLst>
              <a:ext uri="{FF2B5EF4-FFF2-40B4-BE49-F238E27FC236}">
                <a16:creationId xmlns:a16="http://schemas.microsoft.com/office/drawing/2014/main" id="{CB02FF63-3F2E-537C-3911-FB1BCC3E1291}"/>
              </a:ext>
            </a:extLst>
          </p:cNvPr>
          <p:cNvPicPr>
            <a:picLocks noChangeAspect="1"/>
          </p:cNvPicPr>
          <p:nvPr/>
        </p:nvPicPr>
        <p:blipFill>
          <a:blip r:embed="rId5"/>
          <a:stretch>
            <a:fillRect/>
          </a:stretch>
        </p:blipFill>
        <p:spPr>
          <a:xfrm>
            <a:off x="8517336" y="1206262"/>
            <a:ext cx="5940344" cy="2228850"/>
          </a:xfrm>
          <a:prstGeom prst="rect">
            <a:avLst/>
          </a:prstGeom>
        </p:spPr>
      </p:pic>
      <p:sp>
        <p:nvSpPr>
          <p:cNvPr id="27" name="TextBox 26">
            <a:extLst>
              <a:ext uri="{FF2B5EF4-FFF2-40B4-BE49-F238E27FC236}">
                <a16:creationId xmlns:a16="http://schemas.microsoft.com/office/drawing/2014/main" id="{989270D0-242A-A939-6F82-95024AA960A6}"/>
              </a:ext>
            </a:extLst>
          </p:cNvPr>
          <p:cNvSpPr txBox="1"/>
          <p:nvPr/>
        </p:nvSpPr>
        <p:spPr>
          <a:xfrm>
            <a:off x="685801" y="6444376"/>
            <a:ext cx="3535680" cy="369332"/>
          </a:xfrm>
          <a:prstGeom prst="rect">
            <a:avLst/>
          </a:prstGeom>
          <a:noFill/>
        </p:spPr>
        <p:txBody>
          <a:bodyPr wrap="square" rtlCol="0">
            <a:spAutoFit/>
          </a:bodyPr>
          <a:lstStyle/>
          <a:p>
            <a:r>
              <a:rPr lang="en-US" u="sng" dirty="0">
                <a:solidFill>
                  <a:schemeClr val="bg1"/>
                </a:solidFill>
              </a:rPr>
              <a:t>Decision Tree Learner Output</a:t>
            </a:r>
            <a:endParaRPr lang="en-IN" u="sng" dirty="0">
              <a:solidFill>
                <a:schemeClr val="bg1"/>
              </a:solidFill>
            </a:endParaRPr>
          </a:p>
        </p:txBody>
      </p:sp>
      <p:sp>
        <p:nvSpPr>
          <p:cNvPr id="28" name="TextBox 27">
            <a:extLst>
              <a:ext uri="{FF2B5EF4-FFF2-40B4-BE49-F238E27FC236}">
                <a16:creationId xmlns:a16="http://schemas.microsoft.com/office/drawing/2014/main" id="{895AAA81-77ED-B5F5-0557-A09C546E9D9A}"/>
              </a:ext>
            </a:extLst>
          </p:cNvPr>
          <p:cNvSpPr txBox="1"/>
          <p:nvPr/>
        </p:nvSpPr>
        <p:spPr>
          <a:xfrm>
            <a:off x="4516121" y="4920376"/>
            <a:ext cx="3535680" cy="369332"/>
          </a:xfrm>
          <a:prstGeom prst="rect">
            <a:avLst/>
          </a:prstGeom>
          <a:noFill/>
        </p:spPr>
        <p:txBody>
          <a:bodyPr wrap="square" rtlCol="0">
            <a:spAutoFit/>
          </a:bodyPr>
          <a:lstStyle/>
          <a:p>
            <a:r>
              <a:rPr lang="en-US" u="sng" dirty="0">
                <a:solidFill>
                  <a:schemeClr val="bg1"/>
                </a:solidFill>
              </a:rPr>
              <a:t>Decision Tree View in JS</a:t>
            </a:r>
            <a:endParaRPr lang="en-IN" u="sng" dirty="0">
              <a:solidFill>
                <a:schemeClr val="bg1"/>
              </a:solidFill>
            </a:endParaRPr>
          </a:p>
        </p:txBody>
      </p:sp>
      <p:sp>
        <p:nvSpPr>
          <p:cNvPr id="29" name="TextBox 28">
            <a:extLst>
              <a:ext uri="{FF2B5EF4-FFF2-40B4-BE49-F238E27FC236}">
                <a16:creationId xmlns:a16="http://schemas.microsoft.com/office/drawing/2014/main" id="{C67BCA26-E47E-AFDA-BFAD-35092B2822E2}"/>
              </a:ext>
            </a:extLst>
          </p:cNvPr>
          <p:cNvSpPr txBox="1"/>
          <p:nvPr/>
        </p:nvSpPr>
        <p:spPr>
          <a:xfrm>
            <a:off x="10276841" y="3567747"/>
            <a:ext cx="3535680" cy="369332"/>
          </a:xfrm>
          <a:prstGeom prst="rect">
            <a:avLst/>
          </a:prstGeom>
          <a:noFill/>
        </p:spPr>
        <p:txBody>
          <a:bodyPr wrap="square" rtlCol="0">
            <a:spAutoFit/>
          </a:bodyPr>
          <a:lstStyle/>
          <a:p>
            <a:r>
              <a:rPr lang="en-US" u="sng" dirty="0">
                <a:solidFill>
                  <a:schemeClr val="bg1"/>
                </a:solidFill>
              </a:rPr>
              <a:t>Scorer Confusion Matrix</a:t>
            </a:r>
            <a:endParaRPr lang="en-IN" u="sng" dirty="0">
              <a:solidFill>
                <a:schemeClr val="bg1"/>
              </a:solidFill>
            </a:endParaRPr>
          </a:p>
        </p:txBody>
      </p:sp>
      <p:sp>
        <p:nvSpPr>
          <p:cNvPr id="31" name="TextBox 30">
            <a:extLst>
              <a:ext uri="{FF2B5EF4-FFF2-40B4-BE49-F238E27FC236}">
                <a16:creationId xmlns:a16="http://schemas.microsoft.com/office/drawing/2014/main" id="{35CC1F5F-BDEE-99B7-7741-E237A6FC9E5F}"/>
              </a:ext>
            </a:extLst>
          </p:cNvPr>
          <p:cNvSpPr txBox="1"/>
          <p:nvPr/>
        </p:nvSpPr>
        <p:spPr>
          <a:xfrm>
            <a:off x="8679180" y="4449682"/>
            <a:ext cx="5849620" cy="2031325"/>
          </a:xfrm>
          <a:prstGeom prst="rect">
            <a:avLst/>
          </a:prstGeom>
          <a:noFill/>
        </p:spPr>
        <p:txBody>
          <a:bodyPr wrap="square">
            <a:spAutoFit/>
          </a:bodyPr>
          <a:lstStyle/>
          <a:p>
            <a:r>
              <a:rPr lang="en-US" b="0" i="0" dirty="0">
                <a:solidFill>
                  <a:schemeClr val="bg1"/>
                </a:solidFill>
                <a:effectLst/>
                <a:latin typeface="Times New Roman" panose="02020603050405020304" pitchFamily="18" charset="0"/>
                <a:cs typeface="Times New Roman" panose="02020603050405020304" pitchFamily="18" charset="0"/>
              </a:rPr>
              <a:t>A "confusion matrix" in machine learning is </a:t>
            </a:r>
            <a:r>
              <a:rPr lang="en-US" dirty="0">
                <a:solidFill>
                  <a:schemeClr val="bg1"/>
                </a:solidFill>
                <a:latin typeface="Times New Roman" panose="02020603050405020304" pitchFamily="18" charset="0"/>
                <a:cs typeface="Times New Roman" panose="02020603050405020304" pitchFamily="18" charset="0"/>
              </a:rPr>
              <a:t>a table that visually represents how well a classification model performs by showing the breakdown of correct and incorrect predictions</a:t>
            </a:r>
            <a:r>
              <a:rPr lang="en-US" b="0" i="0" dirty="0">
                <a:solidFill>
                  <a:schemeClr val="bg1"/>
                </a:solidFill>
                <a:effectLst/>
                <a:latin typeface="Times New Roman" panose="02020603050405020304" pitchFamily="18" charset="0"/>
                <a:cs typeface="Times New Roman" panose="02020603050405020304" pitchFamily="18" charset="0"/>
              </a:rPr>
              <a:t>, allowing you to see where the model gets "confused" between different classes, and is used to calculate various metrics like accuracy, precision, and recall to evaluate its performance in details.</a:t>
            </a:r>
            <a:endParaRPr lang="en-IN"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1123273" y="714137"/>
            <a:ext cx="11700629" cy="633651"/>
          </a:xfrm>
          <a:prstGeom prst="rect">
            <a:avLst/>
          </a:prstGeom>
          <a:noFill/>
          <a:ln/>
        </p:spPr>
        <p:txBody>
          <a:bodyPr wrap="none" lIns="0" tIns="0" rIns="0" bIns="0" rtlCol="0" anchor="t"/>
          <a:lstStyle/>
          <a:p>
            <a:pPr marL="0" indent="0">
              <a:lnSpc>
                <a:spcPts val="4950"/>
              </a:lnSpc>
              <a:buNone/>
            </a:pPr>
            <a:r>
              <a:rPr lang="en-US" sz="3950" u="sng" dirty="0">
                <a:solidFill>
                  <a:srgbClr val="FFD9BE"/>
                </a:solidFill>
                <a:latin typeface="Quattrocento" pitchFamily="34" charset="0"/>
                <a:ea typeface="Quattrocento" pitchFamily="34" charset="-122"/>
                <a:cs typeface="Quattrocento" pitchFamily="34" charset="-120"/>
              </a:rPr>
              <a:t>Conclusion: Results, Insights, and Future Directions</a:t>
            </a:r>
            <a:endParaRPr lang="en-US" sz="3950" u="sng" dirty="0"/>
          </a:p>
        </p:txBody>
      </p:sp>
      <p:sp>
        <p:nvSpPr>
          <p:cNvPr id="18" name="Rectangle 17">
            <a:extLst>
              <a:ext uri="{FF2B5EF4-FFF2-40B4-BE49-F238E27FC236}">
                <a16:creationId xmlns:a16="http://schemas.microsoft.com/office/drawing/2014/main" id="{C401F508-8A7C-EE6A-409E-26AFA5275E26}"/>
              </a:ext>
            </a:extLst>
          </p:cNvPr>
          <p:cNvSpPr/>
          <p:nvPr/>
        </p:nvSpPr>
        <p:spPr>
          <a:xfrm>
            <a:off x="12823902" y="7649737"/>
            <a:ext cx="1717288" cy="468351"/>
          </a:xfrm>
          <a:prstGeom prst="rect">
            <a:avLst/>
          </a:prstGeom>
          <a:solidFill>
            <a:srgbClr val="1834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A6BAAAA7-A6E7-A9D1-4B66-2C43A520B7F9}"/>
              </a:ext>
            </a:extLst>
          </p:cNvPr>
          <p:cNvSpPr txBox="1"/>
          <p:nvPr/>
        </p:nvSpPr>
        <p:spPr>
          <a:xfrm>
            <a:off x="2407920" y="1666240"/>
            <a:ext cx="9814560" cy="5940088"/>
          </a:xfrm>
          <a:prstGeom prst="rect">
            <a:avLst/>
          </a:prstGeom>
          <a:noFill/>
        </p:spPr>
        <p:txBody>
          <a:bodyPr wrap="square">
            <a:spAutoFit/>
          </a:bodyPr>
          <a:lstStyle/>
          <a:p>
            <a:pPr algn="ctr"/>
            <a:r>
              <a:rPr lang="en-IN" sz="2000" b="1" dirty="0">
                <a:solidFill>
                  <a:schemeClr val="bg1"/>
                </a:solidFill>
              </a:rPr>
              <a:t>1. Results &amp; Insights</a:t>
            </a:r>
          </a:p>
          <a:p>
            <a:pPr marL="285750" indent="-285750">
              <a:buFont typeface="Arial" panose="020B0604020202020204" pitchFamily="34" charset="0"/>
              <a:buChar char="•"/>
            </a:pPr>
            <a:r>
              <a:rPr lang="en-IN" sz="2000" b="1" dirty="0">
                <a:solidFill>
                  <a:schemeClr val="bg1"/>
                </a:solidFill>
              </a:rPr>
              <a:t>Polynomial Regression &amp; Linear Models</a:t>
            </a:r>
            <a:r>
              <a:rPr lang="en-IN" sz="2000" dirty="0">
                <a:solidFill>
                  <a:schemeClr val="bg1"/>
                </a:solidFill>
              </a:rPr>
              <a:t>: Captured </a:t>
            </a:r>
            <a:r>
              <a:rPr lang="en-IN" sz="2000" b="1" dirty="0">
                <a:solidFill>
                  <a:schemeClr val="bg1"/>
                </a:solidFill>
              </a:rPr>
              <a:t>non-linear trends</a:t>
            </a:r>
            <a:r>
              <a:rPr lang="en-IN" sz="2000" dirty="0">
                <a:solidFill>
                  <a:schemeClr val="bg1"/>
                </a:solidFill>
              </a:rPr>
              <a:t> effectively, improving prediction accuracy over standard linear regression.</a:t>
            </a:r>
          </a:p>
          <a:p>
            <a:pPr marL="285750" indent="-285750">
              <a:buFont typeface="Arial" panose="020B0604020202020204" pitchFamily="34" charset="0"/>
              <a:buChar char="•"/>
            </a:pPr>
            <a:r>
              <a:rPr lang="en-IN" sz="2000" b="1" dirty="0">
                <a:solidFill>
                  <a:schemeClr val="bg1"/>
                </a:solidFill>
              </a:rPr>
              <a:t>EWMA (Exponentially Weighted Moving Average)</a:t>
            </a:r>
            <a:r>
              <a:rPr lang="en-IN" sz="2000" dirty="0">
                <a:solidFill>
                  <a:schemeClr val="bg1"/>
                </a:solidFill>
              </a:rPr>
              <a:t>: Provided </a:t>
            </a:r>
            <a:r>
              <a:rPr lang="en-IN" sz="2000" b="1" dirty="0">
                <a:solidFill>
                  <a:schemeClr val="bg1"/>
                </a:solidFill>
              </a:rPr>
              <a:t>smoothed trend analysis</a:t>
            </a:r>
            <a:r>
              <a:rPr lang="en-IN" sz="2000" dirty="0">
                <a:solidFill>
                  <a:schemeClr val="bg1"/>
                </a:solidFill>
              </a:rPr>
              <a:t>, reducing noise and identifying long-term patterns in time-series data.</a:t>
            </a:r>
            <a:endParaRPr lang="en-US" sz="2000" b="1" dirty="0">
              <a:solidFill>
                <a:schemeClr val="bg1"/>
              </a:solidFill>
            </a:endParaRPr>
          </a:p>
          <a:p>
            <a:pPr marL="285750" indent="-285750">
              <a:buFont typeface="Arial" panose="020B0604020202020204" pitchFamily="34" charset="0"/>
              <a:buChar char="•"/>
            </a:pPr>
            <a:r>
              <a:rPr lang="en-US" sz="2000" dirty="0">
                <a:solidFill>
                  <a:schemeClr val="bg1"/>
                </a:solidFill>
              </a:rPr>
              <a:t>The </a:t>
            </a:r>
            <a:r>
              <a:rPr lang="en-US" sz="2000" b="1" dirty="0">
                <a:solidFill>
                  <a:schemeClr val="bg1"/>
                </a:solidFill>
              </a:rPr>
              <a:t>Decision Tree model</a:t>
            </a:r>
            <a:r>
              <a:rPr lang="en-US" sz="2000" dirty="0">
                <a:solidFill>
                  <a:schemeClr val="bg1"/>
                </a:solidFill>
              </a:rPr>
              <a:t> effectively predicts income categories, with </a:t>
            </a:r>
            <a:r>
              <a:rPr lang="en-US" sz="2000" b="1" dirty="0">
                <a:solidFill>
                  <a:schemeClr val="bg1"/>
                </a:solidFill>
              </a:rPr>
              <a:t>education, occupation, and work hours</a:t>
            </a:r>
            <a:r>
              <a:rPr lang="en-US" sz="2000" dirty="0">
                <a:solidFill>
                  <a:schemeClr val="bg1"/>
                </a:solidFill>
              </a:rPr>
              <a:t> as key influencing factors.</a:t>
            </a:r>
          </a:p>
          <a:p>
            <a:pPr marL="285750" indent="-285750">
              <a:buFont typeface="Arial" panose="020B0604020202020204" pitchFamily="34" charset="0"/>
              <a:buChar char="•"/>
            </a:pPr>
            <a:r>
              <a:rPr lang="en-US" sz="2000" dirty="0">
                <a:solidFill>
                  <a:schemeClr val="bg1"/>
                </a:solidFill>
              </a:rPr>
              <a:t>Model accuracy is </a:t>
            </a:r>
            <a:r>
              <a:rPr lang="en-US" sz="2000" b="1" dirty="0">
                <a:solidFill>
                  <a:schemeClr val="bg1"/>
                </a:solidFill>
              </a:rPr>
              <a:t>satisfactory</a:t>
            </a:r>
            <a:r>
              <a:rPr lang="en-US" sz="2000" dirty="0">
                <a:solidFill>
                  <a:schemeClr val="bg1"/>
                </a:solidFill>
              </a:rPr>
              <a:t>, but performance can be improved by </a:t>
            </a:r>
            <a:r>
              <a:rPr lang="en-US" sz="2000" b="1" dirty="0">
                <a:solidFill>
                  <a:schemeClr val="bg1"/>
                </a:solidFill>
              </a:rPr>
              <a:t>feature engineering</a:t>
            </a:r>
            <a:r>
              <a:rPr lang="en-US" sz="2000" dirty="0">
                <a:solidFill>
                  <a:schemeClr val="bg1"/>
                </a:solidFill>
              </a:rPr>
              <a:t> and </a:t>
            </a:r>
            <a:r>
              <a:rPr lang="en-US" sz="2000" b="1" dirty="0">
                <a:solidFill>
                  <a:schemeClr val="bg1"/>
                </a:solidFill>
              </a:rPr>
              <a:t>hyperparameter tuning</a:t>
            </a:r>
            <a:r>
              <a:rPr lang="en-US" sz="2000" dirty="0">
                <a:solidFill>
                  <a:schemeClr val="bg1"/>
                </a:solidFill>
              </a:rPr>
              <a:t>.</a:t>
            </a:r>
          </a:p>
          <a:p>
            <a:pPr marL="285750" indent="-285750" algn="ctr">
              <a:buFont typeface="Arial" panose="020B0604020202020204" pitchFamily="34" charset="0"/>
              <a:buChar char="•"/>
            </a:pPr>
            <a:endParaRPr lang="en-US" sz="2000" dirty="0">
              <a:solidFill>
                <a:schemeClr val="bg1"/>
              </a:solidFill>
            </a:endParaRPr>
          </a:p>
          <a:p>
            <a:pPr algn="ctr"/>
            <a:r>
              <a:rPr lang="en-US" sz="2000" b="1" dirty="0">
                <a:solidFill>
                  <a:schemeClr val="bg1"/>
                </a:solidFill>
              </a:rPr>
              <a:t>2. Future Directions</a:t>
            </a:r>
          </a:p>
          <a:p>
            <a:pPr marL="285750" indent="-285750">
              <a:buFont typeface="Arial" panose="020B0604020202020204" pitchFamily="34" charset="0"/>
              <a:buChar char="•"/>
            </a:pPr>
            <a:r>
              <a:rPr lang="en-IN" sz="2000" b="1" dirty="0">
                <a:solidFill>
                  <a:schemeClr val="bg1"/>
                </a:solidFill>
              </a:rPr>
              <a:t>Model Optimization</a:t>
            </a:r>
            <a:r>
              <a:rPr lang="en-IN" sz="2000" dirty="0">
                <a:solidFill>
                  <a:schemeClr val="bg1"/>
                </a:solidFill>
              </a:rPr>
              <a:t>: Fine-tuning </a:t>
            </a:r>
            <a:r>
              <a:rPr lang="en-IN" sz="2000" b="1" dirty="0">
                <a:solidFill>
                  <a:schemeClr val="bg1"/>
                </a:solidFill>
              </a:rPr>
              <a:t>polynomial degrees, smoothing factors, and regularization techniques</a:t>
            </a:r>
            <a:r>
              <a:rPr lang="en-IN" sz="2000" dirty="0">
                <a:solidFill>
                  <a:schemeClr val="bg1"/>
                </a:solidFill>
              </a:rPr>
              <a:t> for better accuracy.</a:t>
            </a:r>
          </a:p>
          <a:p>
            <a:pPr marL="285750" indent="-285750">
              <a:buFont typeface="Arial" panose="020B0604020202020204" pitchFamily="34" charset="0"/>
              <a:buChar char="•"/>
            </a:pPr>
            <a:r>
              <a:rPr lang="en-IN" sz="2000" b="1" dirty="0">
                <a:solidFill>
                  <a:schemeClr val="bg1"/>
                </a:solidFill>
              </a:rPr>
              <a:t>Hybrid Approaches</a:t>
            </a:r>
            <a:r>
              <a:rPr lang="en-IN" sz="2000" dirty="0">
                <a:solidFill>
                  <a:schemeClr val="bg1"/>
                </a:solidFill>
              </a:rPr>
              <a:t>: Combining </a:t>
            </a:r>
            <a:r>
              <a:rPr lang="en-IN" sz="2000" b="1" dirty="0">
                <a:solidFill>
                  <a:schemeClr val="bg1"/>
                </a:solidFill>
              </a:rPr>
              <a:t>EWMA with ML models</a:t>
            </a:r>
            <a:r>
              <a:rPr lang="en-IN" sz="2000" dirty="0">
                <a:solidFill>
                  <a:schemeClr val="bg1"/>
                </a:solidFill>
              </a:rPr>
              <a:t> (like LSTMs or Random Forest) for </a:t>
            </a:r>
            <a:r>
              <a:rPr lang="en-IN" sz="2000" b="1" dirty="0">
                <a:solidFill>
                  <a:schemeClr val="bg1"/>
                </a:solidFill>
              </a:rPr>
              <a:t>enhanced time-series forecasting and anomaly detection</a:t>
            </a:r>
            <a:r>
              <a:rPr lang="en-IN" sz="2000" dirty="0">
                <a:solidFill>
                  <a:schemeClr val="bg1"/>
                </a:solidFill>
              </a:rPr>
              <a:t>.</a:t>
            </a:r>
            <a:endParaRPr lang="en-US" sz="2000" b="1" dirty="0">
              <a:solidFill>
                <a:schemeClr val="bg1"/>
              </a:solidFill>
            </a:endParaRPr>
          </a:p>
          <a:p>
            <a:pPr marL="285750" indent="-285750">
              <a:buFont typeface="Arial" panose="020B0604020202020204" pitchFamily="34" charset="0"/>
              <a:buChar char="•"/>
            </a:pPr>
            <a:r>
              <a:rPr lang="en-US" sz="2000" b="1" dirty="0">
                <a:solidFill>
                  <a:schemeClr val="bg1"/>
                </a:solidFill>
              </a:rPr>
              <a:t>Enhancing Model Performance</a:t>
            </a:r>
            <a:r>
              <a:rPr lang="en-US" sz="2000" dirty="0">
                <a:solidFill>
                  <a:schemeClr val="bg1"/>
                </a:solidFill>
              </a:rPr>
              <a:t>: Incorporate </a:t>
            </a:r>
            <a:r>
              <a:rPr lang="en-US" sz="2000" b="1" dirty="0">
                <a:solidFill>
                  <a:schemeClr val="bg1"/>
                </a:solidFill>
              </a:rPr>
              <a:t>ensemble learning</a:t>
            </a:r>
            <a:r>
              <a:rPr lang="en-US" sz="2000" dirty="0">
                <a:solidFill>
                  <a:schemeClr val="bg1"/>
                </a:solidFill>
              </a:rPr>
              <a:t> (Random Forest, Gradient Boosting) to improve predictions.</a:t>
            </a:r>
          </a:p>
          <a:p>
            <a:pPr marL="285750" indent="-285750">
              <a:buFont typeface="Arial" panose="020B0604020202020204" pitchFamily="34" charset="0"/>
              <a:buChar char="•"/>
            </a:pPr>
            <a:r>
              <a:rPr lang="en-US" sz="2000" b="1" dirty="0">
                <a:solidFill>
                  <a:schemeClr val="bg1"/>
                </a:solidFill>
              </a:rPr>
              <a:t>Expanding Data Scope</a:t>
            </a:r>
            <a:r>
              <a:rPr lang="en-US" sz="2000" dirty="0">
                <a:solidFill>
                  <a:schemeClr val="bg1"/>
                </a:solidFill>
              </a:rPr>
              <a:t>: Use </a:t>
            </a:r>
            <a:r>
              <a:rPr lang="en-US" sz="2000" b="1" dirty="0">
                <a:solidFill>
                  <a:schemeClr val="bg1"/>
                </a:solidFill>
              </a:rPr>
              <a:t>additional datasets</a:t>
            </a:r>
            <a:r>
              <a:rPr lang="en-US" sz="2000" dirty="0">
                <a:solidFill>
                  <a:schemeClr val="bg1"/>
                </a:solidFill>
              </a:rPr>
              <a:t> or real-world applications to enhance model generalization and business applicability.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CDFE2-EFCA-8C81-A387-26BE9CD3DA50}"/>
            </a:ext>
          </a:extLst>
        </p:cNvPr>
        <p:cNvGrpSpPr/>
        <p:nvPr/>
      </p:nvGrpSpPr>
      <p:grpSpPr>
        <a:xfrm>
          <a:off x="0" y="0"/>
          <a:ext cx="0" cy="0"/>
          <a:chOff x="0" y="0"/>
          <a:chExt cx="0" cy="0"/>
        </a:xfrm>
      </p:grpSpPr>
      <p:sp>
        <p:nvSpPr>
          <p:cNvPr id="2" name="Text 1">
            <a:extLst>
              <a:ext uri="{FF2B5EF4-FFF2-40B4-BE49-F238E27FC236}">
                <a16:creationId xmlns:a16="http://schemas.microsoft.com/office/drawing/2014/main" id="{D6233423-9F97-6F0F-3D1F-FF0E516098D4}"/>
              </a:ext>
            </a:extLst>
          </p:cNvPr>
          <p:cNvSpPr/>
          <p:nvPr/>
        </p:nvSpPr>
        <p:spPr>
          <a:xfrm>
            <a:off x="943619" y="1973219"/>
            <a:ext cx="5670590" cy="708779"/>
          </a:xfrm>
          <a:prstGeom prst="rect">
            <a:avLst/>
          </a:prstGeom>
          <a:noFill/>
          <a:ln/>
        </p:spPr>
        <p:txBody>
          <a:bodyPr wrap="none" lIns="0" tIns="0" rIns="0" bIns="0" rtlCol="0" anchor="t"/>
          <a:lstStyle/>
          <a:p>
            <a:pPr marL="0" indent="0">
              <a:lnSpc>
                <a:spcPts val="5550"/>
              </a:lnSpc>
              <a:buNone/>
            </a:pPr>
            <a:r>
              <a:rPr lang="en-US" sz="4450" b="1" u="sng" spc="50" dirty="0">
                <a:ln w="9525" cmpd="sng">
                  <a:solidFill>
                    <a:schemeClr val="accent1"/>
                  </a:solidFill>
                  <a:prstDash val="solid"/>
                </a:ln>
                <a:solidFill>
                  <a:srgbClr val="70AD47">
                    <a:tint val="1000"/>
                  </a:srgbClr>
                </a:solidFill>
                <a:effectLst>
                  <a:glow rad="38100">
                    <a:schemeClr val="accent1">
                      <a:alpha val="40000"/>
                    </a:schemeClr>
                  </a:glow>
                </a:effectLst>
                <a:latin typeface="Times New Roman" panose="02020603050405020304" pitchFamily="18" charset="0"/>
                <a:ea typeface="Outfit Extra Bold" pitchFamily="34" charset="-122"/>
                <a:cs typeface="Times New Roman" panose="02020603050405020304" pitchFamily="18" charset="0"/>
              </a:rPr>
              <a:t>Team Members</a:t>
            </a:r>
            <a:endParaRPr lang="en-US" sz="4450" b="1" u="sng" spc="50" dirty="0">
              <a:ln w="9525" cmpd="sng">
                <a:solidFill>
                  <a:schemeClr val="accent1"/>
                </a:solidFill>
                <a:prstDash val="solid"/>
              </a:ln>
              <a:solidFill>
                <a:srgbClr val="70AD47">
                  <a:tint val="1000"/>
                </a:srgbClr>
              </a:solidFill>
              <a:effectLst>
                <a:glow rad="38100">
                  <a:schemeClr val="accent1">
                    <a:alpha val="40000"/>
                  </a:schemeClr>
                </a:glow>
              </a:effectLst>
              <a:latin typeface="Times New Roman" panose="02020603050405020304" pitchFamily="18" charset="0"/>
              <a:cs typeface="Times New Roman" panose="02020603050405020304" pitchFamily="18" charset="0"/>
            </a:endParaRPr>
          </a:p>
        </p:txBody>
      </p:sp>
      <p:sp>
        <p:nvSpPr>
          <p:cNvPr id="4" name="Text 2">
            <a:extLst>
              <a:ext uri="{FF2B5EF4-FFF2-40B4-BE49-F238E27FC236}">
                <a16:creationId xmlns:a16="http://schemas.microsoft.com/office/drawing/2014/main" id="{3C0D7DB1-BBE7-8501-E73E-E629CBF0CBCD}"/>
              </a:ext>
            </a:extLst>
          </p:cNvPr>
          <p:cNvSpPr/>
          <p:nvPr/>
        </p:nvSpPr>
        <p:spPr>
          <a:xfrm>
            <a:off x="1045216" y="3003187"/>
            <a:ext cx="7556421" cy="362903"/>
          </a:xfrm>
          <a:prstGeom prst="rect">
            <a:avLst/>
          </a:prstGeom>
          <a:noFill/>
          <a:ln/>
        </p:spPr>
        <p:txBody>
          <a:bodyPr wrap="none" lIns="0" tIns="0" rIns="0" bIns="0" rtlCol="0" anchor="t"/>
          <a:lstStyle/>
          <a:p>
            <a:pPr marL="0" indent="0">
              <a:lnSpc>
                <a:spcPts val="2850"/>
              </a:lnSpc>
              <a:buNone/>
            </a:pPr>
            <a:r>
              <a:rPr lang="en-US" sz="1750" dirty="0">
                <a:solidFill>
                  <a:schemeClr val="bg1"/>
                </a:solidFill>
                <a:latin typeface="Arimo" pitchFamily="34" charset="0"/>
                <a:ea typeface="Arimo" pitchFamily="34" charset="-122"/>
                <a:cs typeface="Arimo" pitchFamily="34" charset="-120"/>
              </a:rPr>
              <a:t>Leader: Arijit Dutta (22/ECE/054)</a:t>
            </a:r>
            <a:endParaRPr lang="en-US" sz="1750" dirty="0">
              <a:solidFill>
                <a:schemeClr val="bg1"/>
              </a:solidFill>
            </a:endParaRPr>
          </a:p>
        </p:txBody>
      </p:sp>
      <p:sp>
        <p:nvSpPr>
          <p:cNvPr id="5" name="Text 3">
            <a:extLst>
              <a:ext uri="{FF2B5EF4-FFF2-40B4-BE49-F238E27FC236}">
                <a16:creationId xmlns:a16="http://schemas.microsoft.com/office/drawing/2014/main" id="{8FBA4AD0-D064-8069-C4F7-443FDB7F5ACF}"/>
              </a:ext>
            </a:extLst>
          </p:cNvPr>
          <p:cNvSpPr/>
          <p:nvPr/>
        </p:nvSpPr>
        <p:spPr>
          <a:xfrm>
            <a:off x="1045217" y="3715460"/>
            <a:ext cx="7556421" cy="362903"/>
          </a:xfrm>
          <a:prstGeom prst="rect">
            <a:avLst/>
          </a:prstGeom>
          <a:noFill/>
          <a:ln/>
        </p:spPr>
        <p:txBody>
          <a:bodyPr wrap="none" lIns="0" tIns="0" rIns="0" bIns="0" rtlCol="0" anchor="t"/>
          <a:lstStyle/>
          <a:p>
            <a:pPr marL="0" indent="0">
              <a:lnSpc>
                <a:spcPts val="2850"/>
              </a:lnSpc>
              <a:buNone/>
            </a:pPr>
            <a:r>
              <a:rPr lang="en-US" sz="1750" dirty="0">
                <a:solidFill>
                  <a:schemeClr val="bg1"/>
                </a:solidFill>
                <a:latin typeface="Arimo" pitchFamily="34" charset="0"/>
                <a:ea typeface="Arimo" pitchFamily="34" charset="-122"/>
                <a:cs typeface="Arimo" pitchFamily="34" charset="-120"/>
              </a:rPr>
              <a:t>Members:</a:t>
            </a:r>
            <a:endParaRPr lang="en-US" sz="1750" dirty="0">
              <a:solidFill>
                <a:schemeClr val="bg1"/>
              </a:solidFill>
            </a:endParaRPr>
          </a:p>
        </p:txBody>
      </p:sp>
      <p:sp>
        <p:nvSpPr>
          <p:cNvPr id="6" name="Text 4">
            <a:extLst>
              <a:ext uri="{FF2B5EF4-FFF2-40B4-BE49-F238E27FC236}">
                <a16:creationId xmlns:a16="http://schemas.microsoft.com/office/drawing/2014/main" id="{E7E6AD90-B75C-5BEC-CD7F-150D0E6BA219}"/>
              </a:ext>
            </a:extLst>
          </p:cNvPr>
          <p:cNvSpPr/>
          <p:nvPr/>
        </p:nvSpPr>
        <p:spPr>
          <a:xfrm>
            <a:off x="1045218" y="4323232"/>
            <a:ext cx="7556421" cy="2177415"/>
          </a:xfrm>
          <a:prstGeom prst="rect">
            <a:avLst/>
          </a:prstGeom>
          <a:noFill/>
          <a:ln/>
        </p:spPr>
        <p:txBody>
          <a:bodyPr wrap="square" lIns="0" tIns="0" rIns="0" bIns="0" rtlCol="0" anchor="t"/>
          <a:lstStyle/>
          <a:p>
            <a:pPr marL="0" indent="0">
              <a:lnSpc>
                <a:spcPts val="2850"/>
              </a:lnSpc>
              <a:buNone/>
            </a:pPr>
            <a:r>
              <a:rPr lang="en-US" sz="1750" dirty="0">
                <a:solidFill>
                  <a:schemeClr val="bg1"/>
                </a:solidFill>
                <a:latin typeface="Arimo" pitchFamily="34" charset="0"/>
                <a:ea typeface="Arimo" pitchFamily="34" charset="-122"/>
                <a:cs typeface="Arimo" pitchFamily="34" charset="-120"/>
              </a:rPr>
              <a:t>Arijit Dutta (22/ECE/054)
Arighna Jha(22/ECE/053)
Brijit Maity(22/CSE-CS/025)
Sneha Chourasia(22/ECE/169)
Sneha Singh(22/ECE/170)
Soham Chowdhury(22/ECE/172)</a:t>
            </a:r>
            <a:endParaRPr lang="en-US" sz="1750" dirty="0">
              <a:solidFill>
                <a:schemeClr val="bg1"/>
              </a:solidFill>
            </a:endParaRPr>
          </a:p>
        </p:txBody>
      </p:sp>
    </p:spTree>
    <p:extLst>
      <p:ext uri="{BB962C8B-B14F-4D97-AF65-F5344CB8AC3E}">
        <p14:creationId xmlns:p14="http://schemas.microsoft.com/office/powerpoint/2010/main" val="1358356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1050547"/>
            <a:ext cx="12264628" cy="704017"/>
          </a:xfrm>
          <a:prstGeom prst="rect">
            <a:avLst/>
          </a:prstGeom>
          <a:noFill/>
          <a:ln/>
        </p:spPr>
        <p:txBody>
          <a:bodyPr wrap="none" lIns="0" tIns="0" rIns="0" bIns="0" rtlCol="0" anchor="t"/>
          <a:lstStyle/>
          <a:p>
            <a:pPr marL="0" indent="0">
              <a:lnSpc>
                <a:spcPts val="5500"/>
              </a:lnSpc>
              <a:buNone/>
            </a:pPr>
            <a:r>
              <a:rPr lang="en-US" sz="4400" u="sng" dirty="0">
                <a:solidFill>
                  <a:srgbClr val="FFD9BE"/>
                </a:solidFill>
                <a:latin typeface="Quattrocento" pitchFamily="34" charset="0"/>
                <a:ea typeface="Quattrocento" pitchFamily="34" charset="-122"/>
                <a:cs typeface="Quattrocento" pitchFamily="34" charset="-120"/>
              </a:rPr>
              <a:t>Project Overview: Goals, Data Sources, and Tools</a:t>
            </a:r>
            <a:endParaRPr lang="en-US" sz="4400" u="sng" dirty="0"/>
          </a:p>
        </p:txBody>
      </p:sp>
      <p:sp>
        <p:nvSpPr>
          <p:cNvPr id="3" name="Text 1"/>
          <p:cNvSpPr/>
          <p:nvPr/>
        </p:nvSpPr>
        <p:spPr>
          <a:xfrm>
            <a:off x="837724" y="2621161"/>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D9BE"/>
                </a:solidFill>
                <a:latin typeface="Quattrocento" pitchFamily="34" charset="0"/>
                <a:ea typeface="Quattrocento" pitchFamily="34" charset="-122"/>
                <a:cs typeface="Quattrocento" pitchFamily="34" charset="-120"/>
              </a:rPr>
              <a:t>Goals</a:t>
            </a:r>
            <a:endParaRPr lang="en-US" sz="2200" dirty="0"/>
          </a:p>
        </p:txBody>
      </p:sp>
      <p:sp>
        <p:nvSpPr>
          <p:cNvPr id="4" name="Text 2"/>
          <p:cNvSpPr/>
          <p:nvPr/>
        </p:nvSpPr>
        <p:spPr>
          <a:xfrm>
            <a:off x="837724" y="3212425"/>
            <a:ext cx="3928586" cy="1149072"/>
          </a:xfrm>
          <a:prstGeom prst="rect">
            <a:avLst/>
          </a:prstGeom>
          <a:noFill/>
          <a:ln/>
        </p:spPr>
        <p:txBody>
          <a:bodyPr wrap="square" lIns="0" tIns="0" rIns="0" bIns="0" rtlCol="0" anchor="t"/>
          <a:lstStyle/>
          <a:p>
            <a:pPr marL="342900" indent="-342900">
              <a:lnSpc>
                <a:spcPts val="3000"/>
              </a:lnSpc>
              <a:buSzPct val="100000"/>
              <a:buChar char="•"/>
            </a:pPr>
            <a:r>
              <a:rPr lang="en-US" sz="1850" dirty="0">
                <a:solidFill>
                  <a:srgbClr val="F9EEE7"/>
                </a:solidFill>
                <a:latin typeface="Quattrocento" pitchFamily="34" charset="0"/>
                <a:ea typeface="Quattrocento" pitchFamily="34" charset="-122"/>
                <a:cs typeface="Quattrocento" pitchFamily="34" charset="-120"/>
              </a:rPr>
              <a:t>Accurate GDP Forecasting: Predict future GDP values with high precision.</a:t>
            </a:r>
            <a:endParaRPr lang="en-US" sz="1850" dirty="0"/>
          </a:p>
        </p:txBody>
      </p:sp>
      <p:sp>
        <p:nvSpPr>
          <p:cNvPr id="5" name="Text 3"/>
          <p:cNvSpPr/>
          <p:nvPr/>
        </p:nvSpPr>
        <p:spPr>
          <a:xfrm>
            <a:off x="837724" y="4445198"/>
            <a:ext cx="3928586" cy="1149072"/>
          </a:xfrm>
          <a:prstGeom prst="rect">
            <a:avLst/>
          </a:prstGeom>
          <a:noFill/>
          <a:ln/>
        </p:spPr>
        <p:txBody>
          <a:bodyPr wrap="square" lIns="0" tIns="0" rIns="0" bIns="0" rtlCol="0" anchor="t"/>
          <a:lstStyle/>
          <a:p>
            <a:pPr marL="342900" indent="-342900">
              <a:lnSpc>
                <a:spcPts val="3000"/>
              </a:lnSpc>
              <a:buSzPct val="100000"/>
              <a:buChar char="•"/>
            </a:pPr>
            <a:r>
              <a:rPr lang="en-US" sz="1850" dirty="0">
                <a:solidFill>
                  <a:srgbClr val="F9EEE7"/>
                </a:solidFill>
                <a:latin typeface="Quattrocento" pitchFamily="34" charset="0"/>
                <a:ea typeface="Quattrocento" pitchFamily="34" charset="-122"/>
                <a:cs typeface="Quattrocento" pitchFamily="34" charset="-120"/>
              </a:rPr>
              <a:t>Insightful Analysis: Identify key economic indicators and their impact on GDP.</a:t>
            </a:r>
            <a:endParaRPr lang="en-US" sz="1850" dirty="0"/>
          </a:p>
        </p:txBody>
      </p:sp>
      <p:sp>
        <p:nvSpPr>
          <p:cNvPr id="6" name="Text 4"/>
          <p:cNvSpPr/>
          <p:nvPr/>
        </p:nvSpPr>
        <p:spPr>
          <a:xfrm>
            <a:off x="837724" y="5677972"/>
            <a:ext cx="3928586" cy="1149072"/>
          </a:xfrm>
          <a:prstGeom prst="rect">
            <a:avLst/>
          </a:prstGeom>
          <a:noFill/>
          <a:ln/>
        </p:spPr>
        <p:txBody>
          <a:bodyPr wrap="square" lIns="0" tIns="0" rIns="0" bIns="0" rtlCol="0" anchor="t"/>
          <a:lstStyle/>
          <a:p>
            <a:pPr marL="342900" indent="-342900">
              <a:lnSpc>
                <a:spcPts val="3000"/>
              </a:lnSpc>
              <a:buSzPct val="100000"/>
              <a:buChar char="•"/>
            </a:pPr>
            <a:r>
              <a:rPr lang="en-US" sz="1850" dirty="0">
                <a:solidFill>
                  <a:srgbClr val="F9EEE7"/>
                </a:solidFill>
                <a:latin typeface="Quattrocento" pitchFamily="34" charset="0"/>
                <a:ea typeface="Quattrocento" pitchFamily="34" charset="-122"/>
                <a:cs typeface="Quattrocento" pitchFamily="34" charset="-120"/>
              </a:rPr>
              <a:t>Tool Proficiency: Master Meta Prophet and KNIME for time series analysis.</a:t>
            </a:r>
            <a:endParaRPr lang="en-US" sz="1850" dirty="0"/>
          </a:p>
        </p:txBody>
      </p:sp>
      <p:sp>
        <p:nvSpPr>
          <p:cNvPr id="7" name="Text 5"/>
          <p:cNvSpPr/>
          <p:nvPr/>
        </p:nvSpPr>
        <p:spPr>
          <a:xfrm>
            <a:off x="5357813" y="2621161"/>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D9BE"/>
                </a:solidFill>
                <a:latin typeface="Quattrocento" pitchFamily="34" charset="0"/>
                <a:ea typeface="Quattrocento" pitchFamily="34" charset="-122"/>
                <a:cs typeface="Quattrocento" pitchFamily="34" charset="-120"/>
              </a:rPr>
              <a:t>Data Sources</a:t>
            </a:r>
            <a:endParaRPr lang="en-US" sz="2200" dirty="0"/>
          </a:p>
        </p:txBody>
      </p:sp>
      <p:sp>
        <p:nvSpPr>
          <p:cNvPr id="8" name="Text 6"/>
          <p:cNvSpPr/>
          <p:nvPr/>
        </p:nvSpPr>
        <p:spPr>
          <a:xfrm>
            <a:off x="5357813" y="3212425"/>
            <a:ext cx="3928586" cy="766048"/>
          </a:xfrm>
          <a:prstGeom prst="rect">
            <a:avLst/>
          </a:prstGeom>
          <a:noFill/>
          <a:ln/>
        </p:spPr>
        <p:txBody>
          <a:bodyPr wrap="square" lIns="0" tIns="0" rIns="0" bIns="0" rtlCol="0" anchor="t"/>
          <a:lstStyle/>
          <a:p>
            <a:pPr marL="342900" indent="-342900">
              <a:lnSpc>
                <a:spcPts val="3000"/>
              </a:lnSpc>
              <a:buSzPct val="100000"/>
              <a:buChar char="•"/>
            </a:pPr>
            <a:r>
              <a:rPr lang="en-US" sz="1850" dirty="0">
                <a:solidFill>
                  <a:srgbClr val="F9EEE7"/>
                </a:solidFill>
                <a:latin typeface="Quattrocento" pitchFamily="34" charset="0"/>
                <a:ea typeface="Quattrocento" pitchFamily="34" charset="-122"/>
                <a:cs typeface="Quattrocento" pitchFamily="34" charset="-120"/>
              </a:rPr>
              <a:t>EDA:  1. </a:t>
            </a:r>
            <a:r>
              <a:rPr lang="en-IN" sz="2000" b="0" i="0" dirty="0">
                <a:solidFill>
                  <a:srgbClr val="E3E3E3"/>
                </a:solidFill>
                <a:effectLst/>
                <a:latin typeface="Times New Roman" panose="02020603050405020304" pitchFamily="18" charset="0"/>
                <a:cs typeface="Times New Roman" panose="02020603050405020304" pitchFamily="18" charset="0"/>
              </a:rPr>
              <a:t>Economies </a:t>
            </a:r>
            <a:r>
              <a:rPr lang="en-IN" sz="2000" dirty="0">
                <a:solidFill>
                  <a:srgbClr val="E3E3E3"/>
                </a:solidFill>
                <a:latin typeface="Times New Roman" panose="02020603050405020304" pitchFamily="18" charset="0"/>
                <a:cs typeface="Times New Roman" panose="02020603050405020304" pitchFamily="18" charset="0"/>
              </a:rPr>
              <a:t>o</a:t>
            </a:r>
            <a:r>
              <a:rPr lang="en-IN" sz="2000" b="0" i="0" dirty="0">
                <a:solidFill>
                  <a:srgbClr val="E3E3E3"/>
                </a:solidFill>
                <a:effectLst/>
                <a:latin typeface="Times New Roman" panose="02020603050405020304" pitchFamily="18" charset="0"/>
                <a:cs typeface="Times New Roman" panose="02020603050405020304" pitchFamily="18" charset="0"/>
              </a:rPr>
              <a:t>f Scale Data</a:t>
            </a:r>
          </a:p>
          <a:p>
            <a:pPr>
              <a:lnSpc>
                <a:spcPts val="3000"/>
              </a:lnSpc>
              <a:buSzPct val="100000"/>
            </a:pPr>
            <a:r>
              <a:rPr lang="en-IN" sz="2000" dirty="0">
                <a:solidFill>
                  <a:srgbClr val="E3E3E3"/>
                </a:solidFill>
                <a:latin typeface="Times New Roman" panose="02020603050405020304" pitchFamily="18" charset="0"/>
                <a:ea typeface="Quattrocento" pitchFamily="34" charset="-122"/>
                <a:cs typeface="Times New Roman" panose="02020603050405020304" pitchFamily="18" charset="0"/>
              </a:rPr>
              <a:t>	 2. </a:t>
            </a:r>
            <a:r>
              <a:rPr lang="en-US" sz="1850" dirty="0">
                <a:solidFill>
                  <a:srgbClr val="F9EEE7"/>
                </a:solidFill>
                <a:latin typeface="Times New Roman" panose="02020603050405020304" pitchFamily="18" charset="0"/>
                <a:ea typeface="Quattrocento" pitchFamily="34" charset="-122"/>
                <a:cs typeface="Times New Roman" panose="02020603050405020304" pitchFamily="18" charset="0"/>
              </a:rPr>
              <a:t> Employee Salary Dataset</a:t>
            </a:r>
            <a:endParaRPr lang="en-US" sz="1850" dirty="0">
              <a:latin typeface="Times New Roman" panose="02020603050405020304" pitchFamily="18" charset="0"/>
              <a:cs typeface="Times New Roman" panose="02020603050405020304" pitchFamily="18" charset="0"/>
            </a:endParaRPr>
          </a:p>
        </p:txBody>
      </p:sp>
      <p:sp>
        <p:nvSpPr>
          <p:cNvPr id="9" name="Text 7"/>
          <p:cNvSpPr/>
          <p:nvPr/>
        </p:nvSpPr>
        <p:spPr>
          <a:xfrm>
            <a:off x="5357813" y="4062174"/>
            <a:ext cx="3928586" cy="766048"/>
          </a:xfrm>
          <a:prstGeom prst="rect">
            <a:avLst/>
          </a:prstGeom>
          <a:noFill/>
          <a:ln/>
        </p:spPr>
        <p:txBody>
          <a:bodyPr wrap="square" lIns="0" tIns="0" rIns="0" bIns="0" rtlCol="0" anchor="t"/>
          <a:lstStyle/>
          <a:p>
            <a:pPr marL="342900" indent="-342900">
              <a:lnSpc>
                <a:spcPts val="3000"/>
              </a:lnSpc>
              <a:buSzPct val="100000"/>
              <a:buChar char="•"/>
            </a:pPr>
            <a:r>
              <a:rPr lang="en-US" sz="1850" dirty="0">
                <a:solidFill>
                  <a:srgbClr val="F9EEE7"/>
                </a:solidFill>
                <a:latin typeface="Quattrocento" pitchFamily="34" charset="0"/>
                <a:ea typeface="Quattrocento" pitchFamily="34" charset="-122"/>
                <a:cs typeface="Quattrocento" pitchFamily="34" charset="-120"/>
              </a:rPr>
              <a:t>Prophet : Airline Passengers monthly travel data.</a:t>
            </a:r>
            <a:endParaRPr lang="en-US" sz="1850" dirty="0"/>
          </a:p>
        </p:txBody>
      </p:sp>
      <p:sp>
        <p:nvSpPr>
          <p:cNvPr id="10" name="Text 8"/>
          <p:cNvSpPr/>
          <p:nvPr/>
        </p:nvSpPr>
        <p:spPr>
          <a:xfrm>
            <a:off x="5357813" y="4911923"/>
            <a:ext cx="3928586" cy="766048"/>
          </a:xfrm>
          <a:prstGeom prst="rect">
            <a:avLst/>
          </a:prstGeom>
          <a:noFill/>
          <a:ln/>
        </p:spPr>
        <p:txBody>
          <a:bodyPr wrap="square" lIns="0" tIns="0" rIns="0" bIns="0" rtlCol="0" anchor="t"/>
          <a:lstStyle/>
          <a:p>
            <a:pPr marL="342900" indent="-342900">
              <a:lnSpc>
                <a:spcPts val="3000"/>
              </a:lnSpc>
              <a:buSzPct val="100000"/>
              <a:buChar char="•"/>
            </a:pPr>
            <a:r>
              <a:rPr lang="en-US" sz="1850" dirty="0" err="1">
                <a:solidFill>
                  <a:srgbClr val="F9EEE7"/>
                </a:solidFill>
                <a:latin typeface="Quattrocento" pitchFamily="34" charset="0"/>
                <a:ea typeface="Quattrocento" pitchFamily="34" charset="-122"/>
                <a:cs typeface="Quattrocento" pitchFamily="34" charset="-120"/>
              </a:rPr>
              <a:t>Knime</a:t>
            </a:r>
            <a:r>
              <a:rPr lang="en-US" sz="1850" dirty="0">
                <a:solidFill>
                  <a:srgbClr val="F9EEE7"/>
                </a:solidFill>
                <a:latin typeface="Quattrocento" pitchFamily="34" charset="0"/>
                <a:ea typeface="Quattrocento" pitchFamily="34" charset="-122"/>
                <a:cs typeface="Quattrocento" pitchFamily="34" charset="-120"/>
              </a:rPr>
              <a:t> Analytics: Adult Population Dataset</a:t>
            </a:r>
            <a:endParaRPr lang="en-US" sz="1850" dirty="0"/>
          </a:p>
        </p:txBody>
      </p:sp>
      <p:sp>
        <p:nvSpPr>
          <p:cNvPr id="11" name="Text 9"/>
          <p:cNvSpPr/>
          <p:nvPr/>
        </p:nvSpPr>
        <p:spPr>
          <a:xfrm>
            <a:off x="9877901" y="2621161"/>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D9BE"/>
                </a:solidFill>
                <a:latin typeface="Quattrocento" pitchFamily="34" charset="0"/>
                <a:ea typeface="Quattrocento" pitchFamily="34" charset="-122"/>
                <a:cs typeface="Quattrocento" pitchFamily="34" charset="-120"/>
              </a:rPr>
              <a:t>Tools</a:t>
            </a:r>
            <a:endParaRPr lang="en-US" sz="2200" dirty="0"/>
          </a:p>
        </p:txBody>
      </p:sp>
      <p:sp>
        <p:nvSpPr>
          <p:cNvPr id="12" name="Text 10"/>
          <p:cNvSpPr/>
          <p:nvPr/>
        </p:nvSpPr>
        <p:spPr>
          <a:xfrm>
            <a:off x="9877901" y="3212425"/>
            <a:ext cx="3928586" cy="766048"/>
          </a:xfrm>
          <a:prstGeom prst="rect">
            <a:avLst/>
          </a:prstGeom>
          <a:noFill/>
          <a:ln/>
        </p:spPr>
        <p:txBody>
          <a:bodyPr wrap="square" lIns="0" tIns="0" rIns="0" bIns="0" rtlCol="0" anchor="t"/>
          <a:lstStyle/>
          <a:p>
            <a:pPr marL="342900" indent="-342900">
              <a:lnSpc>
                <a:spcPts val="3000"/>
              </a:lnSpc>
              <a:buSzPct val="100000"/>
              <a:buChar char="•"/>
            </a:pPr>
            <a:r>
              <a:rPr lang="en-US" sz="1850" dirty="0" err="1">
                <a:solidFill>
                  <a:srgbClr val="F9EEE7"/>
                </a:solidFill>
                <a:latin typeface="Quattrocento" pitchFamily="34" charset="0"/>
                <a:ea typeface="Quattrocento" pitchFamily="34" charset="-122"/>
                <a:cs typeface="Quattrocento" pitchFamily="34" charset="-120"/>
              </a:rPr>
              <a:t>Colab</a:t>
            </a:r>
            <a:r>
              <a:rPr lang="en-US" sz="1850" dirty="0">
                <a:solidFill>
                  <a:srgbClr val="F9EEE7"/>
                </a:solidFill>
                <a:latin typeface="Quattrocento" pitchFamily="34" charset="0"/>
                <a:ea typeface="Quattrocento" pitchFamily="34" charset="-122"/>
                <a:cs typeface="Quattrocento" pitchFamily="34" charset="-120"/>
              </a:rPr>
              <a:t> (Python): Data manipulation, analysis, and modeling.</a:t>
            </a:r>
            <a:endParaRPr lang="en-US" sz="1850" dirty="0"/>
          </a:p>
        </p:txBody>
      </p:sp>
      <p:sp>
        <p:nvSpPr>
          <p:cNvPr id="13" name="Text 11"/>
          <p:cNvSpPr/>
          <p:nvPr/>
        </p:nvSpPr>
        <p:spPr>
          <a:xfrm>
            <a:off x="9877901" y="4361497"/>
            <a:ext cx="3928586" cy="766048"/>
          </a:xfrm>
          <a:prstGeom prst="rect">
            <a:avLst/>
          </a:prstGeom>
          <a:noFill/>
          <a:ln/>
        </p:spPr>
        <p:txBody>
          <a:bodyPr wrap="square" lIns="0" tIns="0" rIns="0" bIns="0" rtlCol="0" anchor="t"/>
          <a:lstStyle/>
          <a:p>
            <a:pPr marL="342900" indent="-342900">
              <a:lnSpc>
                <a:spcPts val="3000"/>
              </a:lnSpc>
              <a:buSzPct val="100000"/>
              <a:buChar char="•"/>
            </a:pPr>
            <a:r>
              <a:rPr lang="en-US" sz="1850" dirty="0">
                <a:solidFill>
                  <a:srgbClr val="F9EEE7"/>
                </a:solidFill>
                <a:latin typeface="Quattrocento" pitchFamily="34" charset="0"/>
                <a:ea typeface="Quattrocento" pitchFamily="34" charset="-122"/>
                <a:cs typeface="Quattrocento" pitchFamily="34" charset="-120"/>
              </a:rPr>
              <a:t>Meta Prophet: Time series forecasting.</a:t>
            </a:r>
            <a:endParaRPr lang="en-US" sz="1850" dirty="0"/>
          </a:p>
        </p:txBody>
      </p:sp>
      <p:sp>
        <p:nvSpPr>
          <p:cNvPr id="14" name="Text 12"/>
          <p:cNvSpPr/>
          <p:nvPr/>
        </p:nvSpPr>
        <p:spPr>
          <a:xfrm>
            <a:off x="9877901" y="5168026"/>
            <a:ext cx="3928586" cy="1149072"/>
          </a:xfrm>
          <a:prstGeom prst="rect">
            <a:avLst/>
          </a:prstGeom>
          <a:noFill/>
          <a:ln/>
        </p:spPr>
        <p:txBody>
          <a:bodyPr wrap="square" lIns="0" tIns="0" rIns="0" bIns="0" rtlCol="0" anchor="t"/>
          <a:lstStyle/>
          <a:p>
            <a:pPr marL="342900" indent="-342900">
              <a:lnSpc>
                <a:spcPts val="3000"/>
              </a:lnSpc>
              <a:buSzPct val="100000"/>
              <a:buChar char="•"/>
            </a:pPr>
            <a:r>
              <a:rPr lang="en-US" sz="1850" dirty="0">
                <a:solidFill>
                  <a:srgbClr val="F9EEE7"/>
                </a:solidFill>
                <a:latin typeface="Quattrocento" pitchFamily="34" charset="0"/>
                <a:ea typeface="Quattrocento" pitchFamily="34" charset="-122"/>
                <a:cs typeface="Quattrocento" pitchFamily="34" charset="-120"/>
              </a:rPr>
              <a:t>KNIME: Data integration, workflow automation, and visualization.</a:t>
            </a:r>
            <a:endParaRPr lang="en-US" sz="1850" dirty="0"/>
          </a:p>
        </p:txBody>
      </p:sp>
      <p:sp>
        <p:nvSpPr>
          <p:cNvPr id="15" name="Rectangle 14">
            <a:extLst>
              <a:ext uri="{FF2B5EF4-FFF2-40B4-BE49-F238E27FC236}">
                <a16:creationId xmlns:a16="http://schemas.microsoft.com/office/drawing/2014/main" id="{73D2808C-C14D-416A-8D54-4D59EBBFB459}"/>
              </a:ext>
            </a:extLst>
          </p:cNvPr>
          <p:cNvSpPr/>
          <p:nvPr/>
        </p:nvSpPr>
        <p:spPr>
          <a:xfrm>
            <a:off x="12823902" y="7649737"/>
            <a:ext cx="1717288" cy="468351"/>
          </a:xfrm>
          <a:prstGeom prst="rect">
            <a:avLst/>
          </a:prstGeom>
          <a:solidFill>
            <a:srgbClr val="1834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1558643" y="142487"/>
            <a:ext cx="12452866" cy="633651"/>
          </a:xfrm>
          <a:prstGeom prst="rect">
            <a:avLst/>
          </a:prstGeom>
          <a:noFill/>
          <a:ln/>
        </p:spPr>
        <p:txBody>
          <a:bodyPr wrap="none" lIns="0" tIns="0" rIns="0" bIns="0" rtlCol="0" anchor="t"/>
          <a:lstStyle/>
          <a:p>
            <a:pPr marL="0" indent="0">
              <a:lnSpc>
                <a:spcPts val="4950"/>
              </a:lnSpc>
              <a:buNone/>
            </a:pPr>
            <a:r>
              <a:rPr lang="en-US" sz="3600" u="sng" dirty="0">
                <a:solidFill>
                  <a:srgbClr val="FFD9BE"/>
                </a:solidFill>
                <a:latin typeface="Quattrocento" pitchFamily="34" charset="0"/>
                <a:ea typeface="Quattrocento" pitchFamily="34" charset="-122"/>
                <a:cs typeface="Quattrocento" pitchFamily="34" charset="-120"/>
              </a:rPr>
              <a:t>Exploratory Data Analysis (EDA): Unveiling Key Insights</a:t>
            </a:r>
            <a:endParaRPr lang="en-US" sz="3600" u="sng" dirty="0"/>
          </a:p>
        </p:txBody>
      </p:sp>
      <p:sp>
        <p:nvSpPr>
          <p:cNvPr id="4" name="Shape 1"/>
          <p:cNvSpPr/>
          <p:nvPr/>
        </p:nvSpPr>
        <p:spPr>
          <a:xfrm>
            <a:off x="837784" y="5163974"/>
            <a:ext cx="4174688" cy="2599611"/>
          </a:xfrm>
          <a:prstGeom prst="roundRect">
            <a:avLst>
              <a:gd name="adj" fmla="val 1243"/>
            </a:avLst>
          </a:prstGeom>
          <a:solidFill>
            <a:srgbClr val="315251"/>
          </a:solidFill>
          <a:ln/>
        </p:spPr>
      </p:sp>
      <p:sp>
        <p:nvSpPr>
          <p:cNvPr id="5" name="Text 2"/>
          <p:cNvSpPr/>
          <p:nvPr/>
        </p:nvSpPr>
        <p:spPr>
          <a:xfrm>
            <a:off x="1053168" y="5379358"/>
            <a:ext cx="2534603" cy="316825"/>
          </a:xfrm>
          <a:prstGeom prst="rect">
            <a:avLst/>
          </a:prstGeom>
          <a:noFill/>
          <a:ln/>
        </p:spPr>
        <p:txBody>
          <a:bodyPr wrap="none" lIns="0" tIns="0" rIns="0" bIns="0" rtlCol="0" anchor="t"/>
          <a:lstStyle/>
          <a:p>
            <a:pPr marL="0" indent="0">
              <a:lnSpc>
                <a:spcPts val="2450"/>
              </a:lnSpc>
              <a:buNone/>
            </a:pPr>
            <a:r>
              <a:rPr lang="en-US" sz="1950" b="1" dirty="0">
                <a:solidFill>
                  <a:srgbClr val="F9EEE7"/>
                </a:solidFill>
                <a:latin typeface="Quattrocento" pitchFamily="34" charset="0"/>
                <a:ea typeface="Quattrocento" pitchFamily="34" charset="-122"/>
                <a:cs typeface="Quattrocento" pitchFamily="34" charset="-120"/>
              </a:rPr>
              <a:t>Data Cleaning</a:t>
            </a:r>
            <a:endParaRPr lang="en-US" sz="1950" b="1" dirty="0"/>
          </a:p>
        </p:txBody>
      </p:sp>
      <p:sp>
        <p:nvSpPr>
          <p:cNvPr id="6" name="Text 3"/>
          <p:cNvSpPr/>
          <p:nvPr/>
        </p:nvSpPr>
        <p:spPr>
          <a:xfrm>
            <a:off x="1053168" y="5825366"/>
            <a:ext cx="3743920" cy="1722834"/>
          </a:xfrm>
          <a:prstGeom prst="rect">
            <a:avLst/>
          </a:prstGeom>
          <a:noFill/>
          <a:ln/>
        </p:spPr>
        <p:txBody>
          <a:bodyPr wrap="square" lIns="0" tIns="0" rIns="0" bIns="0" rtlCol="0" anchor="t"/>
          <a:lstStyle/>
          <a:p>
            <a:pPr marL="0" indent="0">
              <a:lnSpc>
                <a:spcPts val="2700"/>
              </a:lnSpc>
              <a:buNone/>
            </a:pPr>
            <a:r>
              <a:rPr lang="en-US" sz="1650" dirty="0">
                <a:solidFill>
                  <a:srgbClr val="F9EEE7"/>
                </a:solidFill>
                <a:latin typeface="Quattrocento" pitchFamily="34" charset="0"/>
                <a:ea typeface="Quattrocento" pitchFamily="34" charset="-122"/>
                <a:cs typeface="Quattrocento" pitchFamily="34" charset="-120"/>
              </a:rPr>
              <a:t>Handling missing values and outliers to ensure data quality. We will impute missing data using statistical methods and remove or transform outliers using techniques like winsorization.</a:t>
            </a:r>
            <a:endParaRPr lang="en-US" sz="1650" dirty="0"/>
          </a:p>
        </p:txBody>
      </p:sp>
      <p:sp>
        <p:nvSpPr>
          <p:cNvPr id="7" name="Shape 4"/>
          <p:cNvSpPr/>
          <p:nvPr/>
        </p:nvSpPr>
        <p:spPr>
          <a:xfrm>
            <a:off x="5227856" y="5163974"/>
            <a:ext cx="4174688" cy="2599611"/>
          </a:xfrm>
          <a:prstGeom prst="roundRect">
            <a:avLst>
              <a:gd name="adj" fmla="val 1243"/>
            </a:avLst>
          </a:prstGeom>
          <a:solidFill>
            <a:srgbClr val="315251"/>
          </a:solidFill>
          <a:ln/>
        </p:spPr>
      </p:sp>
      <p:sp>
        <p:nvSpPr>
          <p:cNvPr id="8" name="Text 5"/>
          <p:cNvSpPr/>
          <p:nvPr/>
        </p:nvSpPr>
        <p:spPr>
          <a:xfrm>
            <a:off x="5443240" y="5379358"/>
            <a:ext cx="2534603" cy="316825"/>
          </a:xfrm>
          <a:prstGeom prst="rect">
            <a:avLst/>
          </a:prstGeom>
          <a:noFill/>
          <a:ln/>
        </p:spPr>
        <p:txBody>
          <a:bodyPr wrap="none" lIns="0" tIns="0" rIns="0" bIns="0" rtlCol="0" anchor="t"/>
          <a:lstStyle/>
          <a:p>
            <a:pPr marL="0" indent="0">
              <a:lnSpc>
                <a:spcPts val="2450"/>
              </a:lnSpc>
              <a:buNone/>
            </a:pPr>
            <a:r>
              <a:rPr lang="en-US" sz="1950" b="1" dirty="0">
                <a:solidFill>
                  <a:srgbClr val="F9EEE7"/>
                </a:solidFill>
                <a:latin typeface="Quattrocento" pitchFamily="34" charset="0"/>
                <a:ea typeface="Quattrocento" pitchFamily="34" charset="-122"/>
                <a:cs typeface="Quattrocento" pitchFamily="34" charset="-120"/>
              </a:rPr>
              <a:t>Descriptive Statistics</a:t>
            </a:r>
            <a:endParaRPr lang="en-US" sz="1950" b="1" dirty="0"/>
          </a:p>
        </p:txBody>
      </p:sp>
      <p:sp>
        <p:nvSpPr>
          <p:cNvPr id="13" name="Rectangle 12">
            <a:extLst>
              <a:ext uri="{FF2B5EF4-FFF2-40B4-BE49-F238E27FC236}">
                <a16:creationId xmlns:a16="http://schemas.microsoft.com/office/drawing/2014/main" id="{A273EA0C-BA9B-C246-AFA6-6F795DE9C1F6}"/>
              </a:ext>
            </a:extLst>
          </p:cNvPr>
          <p:cNvSpPr/>
          <p:nvPr/>
        </p:nvSpPr>
        <p:spPr>
          <a:xfrm>
            <a:off x="12823902" y="7693284"/>
            <a:ext cx="1717288" cy="468351"/>
          </a:xfrm>
          <a:prstGeom prst="rect">
            <a:avLst/>
          </a:prstGeom>
          <a:solidFill>
            <a:srgbClr val="1834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 6"/>
          <p:cNvSpPr/>
          <p:nvPr/>
        </p:nvSpPr>
        <p:spPr>
          <a:xfrm>
            <a:off x="5443240" y="5825366"/>
            <a:ext cx="3743920" cy="1722834"/>
          </a:xfrm>
          <a:prstGeom prst="rect">
            <a:avLst/>
          </a:prstGeom>
          <a:noFill/>
          <a:ln/>
        </p:spPr>
        <p:txBody>
          <a:bodyPr wrap="square" lIns="0" tIns="0" rIns="0" bIns="0" rtlCol="0" anchor="t"/>
          <a:lstStyle/>
          <a:p>
            <a:pPr marL="0" indent="0">
              <a:lnSpc>
                <a:spcPts val="2700"/>
              </a:lnSpc>
              <a:buNone/>
            </a:pPr>
            <a:r>
              <a:rPr lang="en-US" sz="1650" dirty="0">
                <a:solidFill>
                  <a:srgbClr val="F9EEE7"/>
                </a:solidFill>
                <a:latin typeface="Quattrocento" pitchFamily="34" charset="0"/>
                <a:ea typeface="Quattrocento" pitchFamily="34" charset="-122"/>
                <a:cs typeface="Quattrocento" pitchFamily="34" charset="-120"/>
              </a:rPr>
              <a:t>Calculating mean, median, standard deviation, and other key metrics. These statistics will provide a summary of the central tendency and variability of the GDP data.</a:t>
            </a:r>
            <a:endParaRPr lang="en-US" sz="1650" dirty="0"/>
          </a:p>
        </p:txBody>
      </p:sp>
      <p:sp>
        <p:nvSpPr>
          <p:cNvPr id="10" name="Shape 7"/>
          <p:cNvSpPr/>
          <p:nvPr/>
        </p:nvSpPr>
        <p:spPr>
          <a:xfrm>
            <a:off x="9617929" y="5163974"/>
            <a:ext cx="4174688" cy="2599611"/>
          </a:xfrm>
          <a:prstGeom prst="roundRect">
            <a:avLst>
              <a:gd name="adj" fmla="val 1243"/>
            </a:avLst>
          </a:prstGeom>
          <a:solidFill>
            <a:srgbClr val="315251"/>
          </a:solidFill>
          <a:ln/>
        </p:spPr>
      </p:sp>
      <p:sp>
        <p:nvSpPr>
          <p:cNvPr id="11" name="Text 8"/>
          <p:cNvSpPr/>
          <p:nvPr/>
        </p:nvSpPr>
        <p:spPr>
          <a:xfrm>
            <a:off x="9833313" y="5379358"/>
            <a:ext cx="2534603" cy="316825"/>
          </a:xfrm>
          <a:prstGeom prst="rect">
            <a:avLst/>
          </a:prstGeom>
          <a:noFill/>
          <a:ln/>
        </p:spPr>
        <p:txBody>
          <a:bodyPr wrap="none" lIns="0" tIns="0" rIns="0" bIns="0" rtlCol="0" anchor="t"/>
          <a:lstStyle/>
          <a:p>
            <a:pPr marL="0" indent="0">
              <a:lnSpc>
                <a:spcPts val="2450"/>
              </a:lnSpc>
              <a:buNone/>
            </a:pPr>
            <a:r>
              <a:rPr lang="en-US" sz="1950" b="1" dirty="0">
                <a:solidFill>
                  <a:srgbClr val="F9EEE7"/>
                </a:solidFill>
                <a:latin typeface="Quattrocento" pitchFamily="34" charset="0"/>
                <a:ea typeface="Quattrocento" pitchFamily="34" charset="-122"/>
                <a:cs typeface="Quattrocento" pitchFamily="34" charset="-120"/>
              </a:rPr>
              <a:t>Visualizations</a:t>
            </a:r>
            <a:endParaRPr lang="en-US" sz="1950" b="1" dirty="0"/>
          </a:p>
        </p:txBody>
      </p:sp>
      <p:sp>
        <p:nvSpPr>
          <p:cNvPr id="12" name="Text 9"/>
          <p:cNvSpPr/>
          <p:nvPr/>
        </p:nvSpPr>
        <p:spPr>
          <a:xfrm>
            <a:off x="9797654" y="5730628"/>
            <a:ext cx="3743920" cy="1722834"/>
          </a:xfrm>
          <a:prstGeom prst="rect">
            <a:avLst/>
          </a:prstGeom>
          <a:noFill/>
          <a:ln/>
        </p:spPr>
        <p:txBody>
          <a:bodyPr wrap="square" lIns="0" tIns="0" rIns="0" bIns="0" rtlCol="0" anchor="t"/>
          <a:lstStyle/>
          <a:p>
            <a:pPr marL="0" indent="0">
              <a:lnSpc>
                <a:spcPts val="2700"/>
              </a:lnSpc>
              <a:buNone/>
            </a:pPr>
            <a:r>
              <a:rPr lang="en-US" sz="1650" dirty="0">
                <a:solidFill>
                  <a:srgbClr val="F9EEE7"/>
                </a:solidFill>
                <a:latin typeface="Quattrocento" pitchFamily="34" charset="0"/>
                <a:ea typeface="Quattrocento" pitchFamily="34" charset="-122"/>
                <a:cs typeface="Quattrocento" pitchFamily="34" charset="-120"/>
              </a:rPr>
              <a:t>Creating histograms, scatter plots, and time series plots to identify patterns. We will use these plots to understand the distribution of GDP values and their trends over time.</a:t>
            </a:r>
            <a:endParaRPr lang="en-US" sz="1650" dirty="0"/>
          </a:p>
        </p:txBody>
      </p:sp>
      <p:pic>
        <p:nvPicPr>
          <p:cNvPr id="27" name="Picture 6" descr="Uncover Insights using Exploratory Data Analysis (EDA)">
            <a:extLst>
              <a:ext uri="{FF2B5EF4-FFF2-40B4-BE49-F238E27FC236}">
                <a16:creationId xmlns:a16="http://schemas.microsoft.com/office/drawing/2014/main" id="{BF02424E-97E7-F9BC-625E-A3F457FC93C3}"/>
              </a:ext>
            </a:extLst>
          </p:cNvPr>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2988483" y="1011704"/>
            <a:ext cx="8653434" cy="38215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54D529-6366-CF08-A553-2F45BEF73822}"/>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9340240E-74CF-2EF7-8DC2-468610E1BDE6}"/>
              </a:ext>
            </a:extLst>
          </p:cNvPr>
          <p:cNvSpPr/>
          <p:nvPr/>
        </p:nvSpPr>
        <p:spPr>
          <a:xfrm>
            <a:off x="1025724" y="111512"/>
            <a:ext cx="12452866" cy="633651"/>
          </a:xfrm>
          <a:prstGeom prst="rect">
            <a:avLst/>
          </a:prstGeom>
          <a:noFill/>
          <a:ln/>
        </p:spPr>
        <p:txBody>
          <a:bodyPr wrap="none" lIns="0" tIns="0" rIns="0" bIns="0" rtlCol="0" anchor="t"/>
          <a:lstStyle/>
          <a:p>
            <a:pPr marL="0" indent="0" algn="ctr">
              <a:lnSpc>
                <a:spcPts val="4950"/>
              </a:lnSpc>
              <a:buNone/>
            </a:pPr>
            <a:r>
              <a:rPr lang="en-US" sz="3950" u="sng" dirty="0">
                <a:solidFill>
                  <a:srgbClr val="FFD9BE"/>
                </a:solidFill>
                <a:latin typeface="Quattrocento" pitchFamily="34" charset="0"/>
                <a:ea typeface="Quattrocento" pitchFamily="34" charset="-122"/>
                <a:cs typeface="Quattrocento" pitchFamily="34" charset="-120"/>
              </a:rPr>
              <a:t>Model Summary</a:t>
            </a:r>
            <a:endParaRPr lang="en-US" sz="3950" u="sng" dirty="0"/>
          </a:p>
        </p:txBody>
      </p:sp>
      <p:sp>
        <p:nvSpPr>
          <p:cNvPr id="13" name="Rectangle 12">
            <a:extLst>
              <a:ext uri="{FF2B5EF4-FFF2-40B4-BE49-F238E27FC236}">
                <a16:creationId xmlns:a16="http://schemas.microsoft.com/office/drawing/2014/main" id="{66DF018C-93B2-4523-89BE-203EE6108400}"/>
              </a:ext>
            </a:extLst>
          </p:cNvPr>
          <p:cNvSpPr/>
          <p:nvPr/>
        </p:nvSpPr>
        <p:spPr>
          <a:xfrm>
            <a:off x="12823902" y="7649737"/>
            <a:ext cx="1717288" cy="468351"/>
          </a:xfrm>
          <a:prstGeom prst="rect">
            <a:avLst/>
          </a:prstGeom>
          <a:solidFill>
            <a:srgbClr val="1834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Shape 1">
            <a:extLst>
              <a:ext uri="{FF2B5EF4-FFF2-40B4-BE49-F238E27FC236}">
                <a16:creationId xmlns:a16="http://schemas.microsoft.com/office/drawing/2014/main" id="{FF15B331-C31E-D8B6-E970-E8F07679DEB7}"/>
              </a:ext>
            </a:extLst>
          </p:cNvPr>
          <p:cNvSpPr/>
          <p:nvPr/>
        </p:nvSpPr>
        <p:spPr>
          <a:xfrm>
            <a:off x="858364" y="811277"/>
            <a:ext cx="13178202" cy="2398305"/>
          </a:xfrm>
          <a:prstGeom prst="roundRect">
            <a:avLst>
              <a:gd name="adj" fmla="val 1243"/>
            </a:avLst>
          </a:prstGeom>
          <a:solidFill>
            <a:srgbClr val="315251"/>
          </a:solidFill>
          <a:ln/>
        </p:spPr>
        <p:txBody>
          <a:bodyPr/>
          <a:lstStyle/>
          <a:p>
            <a:endParaRPr lang="en-IN" dirty="0"/>
          </a:p>
        </p:txBody>
      </p:sp>
      <p:sp>
        <p:nvSpPr>
          <p:cNvPr id="15" name="Text 2">
            <a:extLst>
              <a:ext uri="{FF2B5EF4-FFF2-40B4-BE49-F238E27FC236}">
                <a16:creationId xmlns:a16="http://schemas.microsoft.com/office/drawing/2014/main" id="{A0E73CFA-6371-0751-2FD4-255B9CDFBDBE}"/>
              </a:ext>
            </a:extLst>
          </p:cNvPr>
          <p:cNvSpPr/>
          <p:nvPr/>
        </p:nvSpPr>
        <p:spPr>
          <a:xfrm>
            <a:off x="1157989" y="915074"/>
            <a:ext cx="3947808" cy="316825"/>
          </a:xfrm>
          <a:prstGeom prst="rect">
            <a:avLst/>
          </a:prstGeom>
          <a:noFill/>
          <a:ln/>
        </p:spPr>
        <p:txBody>
          <a:bodyPr wrap="none" lIns="0" tIns="0" rIns="0" bIns="0" rtlCol="0" anchor="t"/>
          <a:lstStyle/>
          <a:p>
            <a:pPr marL="0" indent="0">
              <a:lnSpc>
                <a:spcPts val="2450"/>
              </a:lnSpc>
              <a:buNone/>
            </a:pPr>
            <a:r>
              <a:rPr lang="en-US" sz="1950" u="sng" dirty="0">
                <a:solidFill>
                  <a:srgbClr val="F9EEE7"/>
                </a:solidFill>
                <a:latin typeface="Quattrocento" pitchFamily="34" charset="0"/>
              </a:rPr>
              <a:t>Linear and Polynomial Regression</a:t>
            </a:r>
            <a:endParaRPr lang="en-US" sz="1950" u="sng" dirty="0"/>
          </a:p>
        </p:txBody>
      </p:sp>
      <p:sp>
        <p:nvSpPr>
          <p:cNvPr id="17" name="Shape 4">
            <a:extLst>
              <a:ext uri="{FF2B5EF4-FFF2-40B4-BE49-F238E27FC236}">
                <a16:creationId xmlns:a16="http://schemas.microsoft.com/office/drawing/2014/main" id="{8BC841B4-3119-C033-CE0B-4D901B1EA6CE}"/>
              </a:ext>
            </a:extLst>
          </p:cNvPr>
          <p:cNvSpPr/>
          <p:nvPr/>
        </p:nvSpPr>
        <p:spPr>
          <a:xfrm>
            <a:off x="858363" y="3422631"/>
            <a:ext cx="13178202" cy="2398305"/>
          </a:xfrm>
          <a:prstGeom prst="roundRect">
            <a:avLst>
              <a:gd name="adj" fmla="val 1243"/>
            </a:avLst>
          </a:prstGeom>
          <a:solidFill>
            <a:srgbClr val="315251"/>
          </a:solidFill>
          <a:ln/>
        </p:spPr>
      </p:sp>
      <p:sp>
        <p:nvSpPr>
          <p:cNvPr id="18" name="Text 5">
            <a:extLst>
              <a:ext uri="{FF2B5EF4-FFF2-40B4-BE49-F238E27FC236}">
                <a16:creationId xmlns:a16="http://schemas.microsoft.com/office/drawing/2014/main" id="{0CC5FC86-A72C-772D-0FD8-8D92874EAAEF}"/>
              </a:ext>
            </a:extLst>
          </p:cNvPr>
          <p:cNvSpPr/>
          <p:nvPr/>
        </p:nvSpPr>
        <p:spPr>
          <a:xfrm>
            <a:off x="1157989" y="3540358"/>
            <a:ext cx="2534603" cy="316825"/>
          </a:xfrm>
          <a:prstGeom prst="rect">
            <a:avLst/>
          </a:prstGeom>
          <a:noFill/>
          <a:ln/>
        </p:spPr>
        <p:txBody>
          <a:bodyPr wrap="none" lIns="0" tIns="0" rIns="0" bIns="0" rtlCol="0" anchor="t"/>
          <a:lstStyle/>
          <a:p>
            <a:pPr marL="0" indent="0">
              <a:lnSpc>
                <a:spcPts val="2450"/>
              </a:lnSpc>
              <a:buNone/>
            </a:pPr>
            <a:r>
              <a:rPr lang="en-US" sz="1950" u="sng" dirty="0">
                <a:solidFill>
                  <a:srgbClr val="F9EEE7"/>
                </a:solidFill>
                <a:latin typeface="Quattrocento" pitchFamily="34" charset="0"/>
              </a:rPr>
              <a:t>Statistics Model</a:t>
            </a:r>
            <a:endParaRPr lang="en-US" sz="1950" u="sng" dirty="0"/>
          </a:p>
        </p:txBody>
      </p:sp>
      <p:sp>
        <p:nvSpPr>
          <p:cNvPr id="20" name="Shape 7">
            <a:extLst>
              <a:ext uri="{FF2B5EF4-FFF2-40B4-BE49-F238E27FC236}">
                <a16:creationId xmlns:a16="http://schemas.microsoft.com/office/drawing/2014/main" id="{B34B1084-FD50-8922-CD93-3DBF8AFD18F9}"/>
              </a:ext>
            </a:extLst>
          </p:cNvPr>
          <p:cNvSpPr/>
          <p:nvPr/>
        </p:nvSpPr>
        <p:spPr>
          <a:xfrm>
            <a:off x="858364" y="6033985"/>
            <a:ext cx="13178202" cy="1937167"/>
          </a:xfrm>
          <a:prstGeom prst="roundRect">
            <a:avLst>
              <a:gd name="adj" fmla="val 1243"/>
            </a:avLst>
          </a:prstGeom>
          <a:solidFill>
            <a:srgbClr val="315251"/>
          </a:solidFill>
          <a:ln/>
        </p:spPr>
      </p:sp>
      <p:sp>
        <p:nvSpPr>
          <p:cNvPr id="21" name="Text 8">
            <a:extLst>
              <a:ext uri="{FF2B5EF4-FFF2-40B4-BE49-F238E27FC236}">
                <a16:creationId xmlns:a16="http://schemas.microsoft.com/office/drawing/2014/main" id="{1BCD4CFA-7066-DA3D-EBAC-FA320380EB83}"/>
              </a:ext>
            </a:extLst>
          </p:cNvPr>
          <p:cNvSpPr/>
          <p:nvPr/>
        </p:nvSpPr>
        <p:spPr>
          <a:xfrm>
            <a:off x="1079842" y="6142580"/>
            <a:ext cx="2534603" cy="316825"/>
          </a:xfrm>
          <a:prstGeom prst="rect">
            <a:avLst/>
          </a:prstGeom>
          <a:noFill/>
          <a:ln/>
        </p:spPr>
        <p:txBody>
          <a:bodyPr wrap="none" lIns="0" tIns="0" rIns="0" bIns="0" rtlCol="0" anchor="t"/>
          <a:lstStyle/>
          <a:p>
            <a:pPr marL="0" indent="0">
              <a:lnSpc>
                <a:spcPts val="2450"/>
              </a:lnSpc>
              <a:buNone/>
            </a:pPr>
            <a:r>
              <a:rPr lang="en-US" sz="1950" u="sng" dirty="0">
                <a:solidFill>
                  <a:srgbClr val="F9EEE7"/>
                </a:solidFill>
                <a:latin typeface="Quattrocento" pitchFamily="34" charset="0"/>
                <a:ea typeface="Quattrocento" pitchFamily="34" charset="-122"/>
                <a:cs typeface="Quattrocento" pitchFamily="34" charset="-120"/>
              </a:rPr>
              <a:t>Meta Prophet</a:t>
            </a:r>
            <a:endParaRPr lang="en-US" sz="1950" u="sng" dirty="0"/>
          </a:p>
        </p:txBody>
      </p:sp>
      <p:sp>
        <p:nvSpPr>
          <p:cNvPr id="24" name="Rectangle 2">
            <a:extLst>
              <a:ext uri="{FF2B5EF4-FFF2-40B4-BE49-F238E27FC236}">
                <a16:creationId xmlns:a16="http://schemas.microsoft.com/office/drawing/2014/main" id="{68D9B6CE-3A6A-9C4B-9875-1D7DEF8AAB0B}"/>
              </a:ext>
            </a:extLst>
          </p:cNvPr>
          <p:cNvSpPr>
            <a:spLocks noChangeArrowheads="1"/>
          </p:cNvSpPr>
          <p:nvPr/>
        </p:nvSpPr>
        <p:spPr bwMode="auto">
          <a:xfrm>
            <a:off x="1144541" y="1343577"/>
            <a:ext cx="1247976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Linear Regression</a:t>
            </a: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fits a </a:t>
            </a: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straight-line relationship</a:t>
            </a: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between independent (</a:t>
            </a: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Number of Units</a:t>
            </a: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and dependent (</a:t>
            </a: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Manufacturing Cost</a:t>
            </a: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variables, following the equation </a:t>
            </a: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y=</a:t>
            </a:r>
            <a:r>
              <a:rPr kumimoji="0" lang="en-US" altLang="en-US" b="1"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mx+by</a:t>
            </a: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Polynomial Regression</a:t>
            </a: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extends Linear Regression by introducing higher-degree terms (</a:t>
            </a:r>
            <a:r>
              <a:rPr lang="en-IN" b="0" i="0" dirty="0">
                <a:solidFill>
                  <a:srgbClr val="ECECEC"/>
                </a:solidFill>
                <a:effectLst/>
                <a:latin typeface="Google Sans"/>
              </a:rPr>
              <a:t>ax</a:t>
            </a:r>
            <a:r>
              <a:rPr lang="en-IN" b="0" i="0" baseline="30000" dirty="0">
                <a:solidFill>
                  <a:srgbClr val="ECECEC"/>
                </a:solidFill>
                <a:effectLst/>
                <a:latin typeface="Google Sans"/>
              </a:rPr>
              <a:t>2</a:t>
            </a:r>
            <a:r>
              <a:rPr lang="en-IN" b="0" i="0" dirty="0">
                <a:solidFill>
                  <a:srgbClr val="ECECEC"/>
                </a:solidFill>
                <a:effectLst/>
                <a:latin typeface="Google Sans"/>
              </a:rPr>
              <a:t> + </a:t>
            </a:r>
            <a:r>
              <a:rPr lang="en-IN" b="0" i="0" dirty="0" err="1">
                <a:solidFill>
                  <a:srgbClr val="ECECEC"/>
                </a:solidFill>
                <a:effectLst/>
                <a:latin typeface="Google Sans"/>
              </a:rPr>
              <a:t>bx</a:t>
            </a:r>
            <a:r>
              <a:rPr lang="en-IN" b="0" i="0" dirty="0">
                <a:solidFill>
                  <a:srgbClr val="ECECEC"/>
                </a:solidFill>
                <a:effectLst/>
                <a:latin typeface="Google Sans"/>
              </a:rPr>
              <a:t> + c = y )</a:t>
            </a: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capturing </a:t>
            </a: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non-linear trends</a:t>
            </a: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in data.</a:t>
            </a:r>
          </a:p>
          <a:p>
            <a:pPr marR="0" lvl="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Project Insight:</a:t>
            </a: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The model started with </a:t>
            </a: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Linear Regression</a:t>
            </a: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but </a:t>
            </a: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Polynomial Regression (degree = 2)</a:t>
            </a: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was applied to check for </a:t>
            </a: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non-linear dependencies in cost prediction</a:t>
            </a: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p>
        </p:txBody>
      </p:sp>
      <p:sp>
        <p:nvSpPr>
          <p:cNvPr id="16" name="Rectangle 2">
            <a:extLst>
              <a:ext uri="{FF2B5EF4-FFF2-40B4-BE49-F238E27FC236}">
                <a16:creationId xmlns:a16="http://schemas.microsoft.com/office/drawing/2014/main" id="{7E3EEEED-D33B-2AD1-7BE1-422474159009}"/>
              </a:ext>
            </a:extLst>
          </p:cNvPr>
          <p:cNvSpPr>
            <a:spLocks noChangeArrowheads="1"/>
          </p:cNvSpPr>
          <p:nvPr/>
        </p:nvSpPr>
        <p:spPr bwMode="auto">
          <a:xfrm>
            <a:off x="990630" y="3921033"/>
            <a:ext cx="12913667"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 comprehensive Python library offering classes and functions for estimating various statistical models, conducting tests, and performing data exploration. It provides detailed result statistics for each estimator, ensuring accuracy by validating results against established statistical packages.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Application in Our Project:</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Model Evaluation:</a:t>
            </a: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Leveraged the comprehensive summary reports from </a:t>
            </a:r>
            <a:r>
              <a:rPr kumimoji="0" lang="en-US" altLang="en-US"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statsmodels</a:t>
            </a: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to assess model performance, including metrics like R-squared, F-statistic, and p-values, facilitating informed decision-making.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14D44033-C36F-987B-677D-E6FD2F35C8AD}"/>
              </a:ext>
            </a:extLst>
          </p:cNvPr>
          <p:cNvSpPr txBox="1"/>
          <p:nvPr/>
        </p:nvSpPr>
        <p:spPr>
          <a:xfrm>
            <a:off x="990629" y="7341647"/>
            <a:ext cx="11998712" cy="646331"/>
          </a:xfrm>
          <a:prstGeom prst="rect">
            <a:avLst/>
          </a:prstGeom>
          <a:noFill/>
        </p:spPr>
        <p:txBody>
          <a:bodyPr wrap="square">
            <a:spAutoFit/>
          </a:bodyPr>
          <a:lstStyle/>
          <a:p>
            <a:r>
              <a:rPr lang="en-US" b="1" dirty="0">
                <a:solidFill>
                  <a:schemeClr val="bg1"/>
                </a:solidFill>
                <a:latin typeface="Times New Roman" panose="02020603050405020304" pitchFamily="18" charset="0"/>
                <a:cs typeface="Times New Roman" panose="02020603050405020304" pitchFamily="18" charset="0"/>
              </a:rPr>
              <a:t>Application in Our Project:</a:t>
            </a:r>
            <a:endParaRPr lang="en-US" dirty="0">
              <a:solidFill>
                <a:schemeClr val="bg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Utilized Prophet to forecast manufacturing costs over time, accounting for potential seasonal variations and trend changes.</a:t>
            </a:r>
          </a:p>
        </p:txBody>
      </p:sp>
      <p:sp>
        <p:nvSpPr>
          <p:cNvPr id="27" name="Rectangle 3">
            <a:extLst>
              <a:ext uri="{FF2B5EF4-FFF2-40B4-BE49-F238E27FC236}">
                <a16:creationId xmlns:a16="http://schemas.microsoft.com/office/drawing/2014/main" id="{A7DFEE27-A12C-86AB-69D6-7DEB336F9C8E}"/>
              </a:ext>
            </a:extLst>
          </p:cNvPr>
          <p:cNvSpPr>
            <a:spLocks noChangeArrowheads="1"/>
          </p:cNvSpPr>
          <p:nvPr/>
        </p:nvSpPr>
        <p:spPr bwMode="auto">
          <a:xfrm>
            <a:off x="990629" y="6204558"/>
            <a:ext cx="1291366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Developed by Meta, Prophet is an open-source forecasting tool designed for time series data.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It models data using an additive approach, capturing non-linear trends with components for yearly, weekly, and daily seasonality, as well as holiday effects. </a:t>
            </a:r>
          </a:p>
        </p:txBody>
      </p:sp>
      <p:pic>
        <p:nvPicPr>
          <p:cNvPr id="2053" name="Picture 5" descr="Facebook Prophet. (Almost) everything you should know to… | by Moto DEI |  The Startup | Medium">
            <a:extLst>
              <a:ext uri="{FF2B5EF4-FFF2-40B4-BE49-F238E27FC236}">
                <a16:creationId xmlns:a16="http://schemas.microsoft.com/office/drawing/2014/main" id="{9998A786-6E1B-1513-9364-9532A88AC8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61454" y="6098903"/>
            <a:ext cx="2110582" cy="60427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59982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9F799B-EAC9-5F8B-9524-2ADA6458BEF9}"/>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57EDC219-3C6B-641B-C092-EBBED2B6611E}"/>
              </a:ext>
            </a:extLst>
          </p:cNvPr>
          <p:cNvSpPr/>
          <p:nvPr/>
        </p:nvSpPr>
        <p:spPr>
          <a:xfrm>
            <a:off x="12913112" y="7649736"/>
            <a:ext cx="1717288" cy="468351"/>
          </a:xfrm>
          <a:prstGeom prst="rect">
            <a:avLst/>
          </a:prstGeom>
          <a:solidFill>
            <a:srgbClr val="1834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 0">
            <a:extLst>
              <a:ext uri="{FF2B5EF4-FFF2-40B4-BE49-F238E27FC236}">
                <a16:creationId xmlns:a16="http://schemas.microsoft.com/office/drawing/2014/main" id="{55990EBD-1BB8-BE92-4E5F-C738740AAFAF}"/>
              </a:ext>
            </a:extLst>
          </p:cNvPr>
          <p:cNvSpPr/>
          <p:nvPr/>
        </p:nvSpPr>
        <p:spPr>
          <a:xfrm>
            <a:off x="1025724" y="74514"/>
            <a:ext cx="12452866" cy="633651"/>
          </a:xfrm>
          <a:prstGeom prst="rect">
            <a:avLst/>
          </a:prstGeom>
          <a:noFill/>
          <a:ln/>
        </p:spPr>
        <p:txBody>
          <a:bodyPr wrap="none" lIns="0" tIns="0" rIns="0" bIns="0" rtlCol="0" anchor="t"/>
          <a:lstStyle/>
          <a:p>
            <a:pPr marL="0" indent="0" algn="ctr">
              <a:lnSpc>
                <a:spcPts val="4950"/>
              </a:lnSpc>
              <a:buNone/>
            </a:pPr>
            <a:r>
              <a:rPr lang="en-US" sz="3200" u="sng" dirty="0">
                <a:solidFill>
                  <a:srgbClr val="FFD9BE"/>
                </a:solidFill>
                <a:latin typeface="Quattrocento" pitchFamily="34" charset="0"/>
              </a:rPr>
              <a:t>All Analytics at a Glance</a:t>
            </a:r>
            <a:endParaRPr lang="en-US" sz="3200" u="sng" dirty="0"/>
          </a:p>
        </p:txBody>
      </p:sp>
      <p:pic>
        <p:nvPicPr>
          <p:cNvPr id="18" name="Picture 17">
            <a:extLst>
              <a:ext uri="{FF2B5EF4-FFF2-40B4-BE49-F238E27FC236}">
                <a16:creationId xmlns:a16="http://schemas.microsoft.com/office/drawing/2014/main" id="{4C64D1B9-D5A8-8554-563B-DFE2D88901D8}"/>
              </a:ext>
            </a:extLst>
          </p:cNvPr>
          <p:cNvPicPr>
            <a:picLocks noChangeAspect="1"/>
          </p:cNvPicPr>
          <p:nvPr/>
        </p:nvPicPr>
        <p:blipFill>
          <a:blip r:embed="rId3"/>
          <a:stretch>
            <a:fillRect/>
          </a:stretch>
        </p:blipFill>
        <p:spPr>
          <a:xfrm>
            <a:off x="738469" y="763679"/>
            <a:ext cx="3637422" cy="3351121"/>
          </a:xfrm>
          <a:prstGeom prst="rect">
            <a:avLst/>
          </a:prstGeom>
          <a:ln w="19050">
            <a:solidFill>
              <a:schemeClr val="bg1"/>
            </a:solid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80B5DADD-54B3-8E54-E1E3-6AE4C2B15A2F}"/>
              </a:ext>
            </a:extLst>
          </p:cNvPr>
          <p:cNvSpPr/>
          <p:nvPr/>
        </p:nvSpPr>
        <p:spPr>
          <a:xfrm>
            <a:off x="-162655" y="3988822"/>
            <a:ext cx="4538546" cy="7805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bg1"/>
                </a:solidFill>
              </a:rPr>
              <a:t>Linear Regression </a:t>
            </a:r>
            <a:endParaRPr lang="en-IN" u="sng" dirty="0">
              <a:solidFill>
                <a:schemeClr val="bg1"/>
              </a:solidFill>
            </a:endParaRPr>
          </a:p>
        </p:txBody>
      </p:sp>
      <p:pic>
        <p:nvPicPr>
          <p:cNvPr id="4" name="Picture 3">
            <a:extLst>
              <a:ext uri="{FF2B5EF4-FFF2-40B4-BE49-F238E27FC236}">
                <a16:creationId xmlns:a16="http://schemas.microsoft.com/office/drawing/2014/main" id="{3E0A0541-79EC-46C1-FCC5-D2D7CC6ED4B1}"/>
              </a:ext>
            </a:extLst>
          </p:cNvPr>
          <p:cNvPicPr>
            <a:picLocks noChangeAspect="1"/>
          </p:cNvPicPr>
          <p:nvPr/>
        </p:nvPicPr>
        <p:blipFill>
          <a:blip r:embed="rId4"/>
          <a:srcRect r="29189" b="16238"/>
          <a:stretch/>
        </p:blipFill>
        <p:spPr>
          <a:xfrm>
            <a:off x="774853" y="4765947"/>
            <a:ext cx="3455264" cy="3015214"/>
          </a:xfrm>
          <a:prstGeom prst="rect">
            <a:avLst/>
          </a:prstGeom>
          <a:ln w="19050">
            <a:solidFill>
              <a:schemeClr val="bg1"/>
            </a:solidFill>
          </a:ln>
        </p:spPr>
      </p:pic>
      <p:pic>
        <p:nvPicPr>
          <p:cNvPr id="5" name="Picture 4">
            <a:extLst>
              <a:ext uri="{FF2B5EF4-FFF2-40B4-BE49-F238E27FC236}">
                <a16:creationId xmlns:a16="http://schemas.microsoft.com/office/drawing/2014/main" id="{0294F2AE-924C-0402-5B19-23037D6308D4}"/>
              </a:ext>
            </a:extLst>
          </p:cNvPr>
          <p:cNvPicPr>
            <a:picLocks noChangeAspect="1"/>
          </p:cNvPicPr>
          <p:nvPr/>
        </p:nvPicPr>
        <p:blipFill>
          <a:blip r:embed="rId4"/>
          <a:srcRect t="83990"/>
          <a:stretch/>
        </p:blipFill>
        <p:spPr>
          <a:xfrm>
            <a:off x="318705" y="7649736"/>
            <a:ext cx="4442866" cy="427171"/>
          </a:xfrm>
          <a:prstGeom prst="rect">
            <a:avLst/>
          </a:prstGeom>
          <a:ln w="19050">
            <a:solidFill>
              <a:schemeClr val="bg1"/>
            </a:solidFill>
          </a:ln>
        </p:spPr>
      </p:pic>
      <p:sp>
        <p:nvSpPr>
          <p:cNvPr id="6" name="Rectangle 5">
            <a:extLst>
              <a:ext uri="{FF2B5EF4-FFF2-40B4-BE49-F238E27FC236}">
                <a16:creationId xmlns:a16="http://schemas.microsoft.com/office/drawing/2014/main" id="{F30386EE-9A62-4806-7EE1-BB56C8C3FEA6}"/>
              </a:ext>
            </a:extLst>
          </p:cNvPr>
          <p:cNvSpPr/>
          <p:nvPr/>
        </p:nvSpPr>
        <p:spPr>
          <a:xfrm>
            <a:off x="3116708" y="7075628"/>
            <a:ext cx="4538546" cy="7805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bg1"/>
                </a:solidFill>
              </a:rPr>
              <a:t>Polynomial Regression </a:t>
            </a:r>
            <a:endParaRPr lang="en-IN" u="sng" dirty="0">
              <a:solidFill>
                <a:schemeClr val="bg1"/>
              </a:solidFill>
            </a:endParaRPr>
          </a:p>
        </p:txBody>
      </p:sp>
      <p:sp>
        <p:nvSpPr>
          <p:cNvPr id="7" name="Rectangle 6">
            <a:extLst>
              <a:ext uri="{FF2B5EF4-FFF2-40B4-BE49-F238E27FC236}">
                <a16:creationId xmlns:a16="http://schemas.microsoft.com/office/drawing/2014/main" id="{AFE216E8-20A0-A6FB-417D-0ACF3E631455}"/>
              </a:ext>
            </a:extLst>
          </p:cNvPr>
          <p:cNvSpPr/>
          <p:nvPr/>
        </p:nvSpPr>
        <p:spPr>
          <a:xfrm>
            <a:off x="9706171" y="3923311"/>
            <a:ext cx="4538546" cy="7805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u="sng" dirty="0" err="1">
                <a:solidFill>
                  <a:schemeClr val="bg1"/>
                </a:solidFill>
              </a:rPr>
              <a:t>Satistics</a:t>
            </a:r>
            <a:r>
              <a:rPr lang="en-US" u="sng" dirty="0">
                <a:solidFill>
                  <a:schemeClr val="bg1"/>
                </a:solidFill>
              </a:rPr>
              <a:t> Model</a:t>
            </a:r>
            <a:endParaRPr lang="en-IN" u="sng" dirty="0">
              <a:solidFill>
                <a:schemeClr val="bg1"/>
              </a:solidFill>
            </a:endParaRPr>
          </a:p>
        </p:txBody>
      </p:sp>
      <p:pic>
        <p:nvPicPr>
          <p:cNvPr id="9" name="Picture 8">
            <a:extLst>
              <a:ext uri="{FF2B5EF4-FFF2-40B4-BE49-F238E27FC236}">
                <a16:creationId xmlns:a16="http://schemas.microsoft.com/office/drawing/2014/main" id="{9C33AD8D-3743-9661-6489-8452E2955903}"/>
              </a:ext>
            </a:extLst>
          </p:cNvPr>
          <p:cNvPicPr>
            <a:picLocks noChangeAspect="1"/>
          </p:cNvPicPr>
          <p:nvPr/>
        </p:nvPicPr>
        <p:blipFill>
          <a:blip r:embed="rId5"/>
          <a:srcRect r="45209" b="8500"/>
          <a:stretch/>
        </p:blipFill>
        <p:spPr>
          <a:xfrm>
            <a:off x="5151825" y="1804228"/>
            <a:ext cx="3898974" cy="4209739"/>
          </a:xfrm>
          <a:prstGeom prst="rect">
            <a:avLst/>
          </a:prstGeom>
          <a:ln w="19050">
            <a:solidFill>
              <a:schemeClr val="bg1"/>
            </a:solidFill>
          </a:ln>
        </p:spPr>
      </p:pic>
      <p:sp>
        <p:nvSpPr>
          <p:cNvPr id="11" name="TextBox 10">
            <a:extLst>
              <a:ext uri="{FF2B5EF4-FFF2-40B4-BE49-F238E27FC236}">
                <a16:creationId xmlns:a16="http://schemas.microsoft.com/office/drawing/2014/main" id="{864C5D66-20AD-3FCF-EA4C-5A14A7B008C5}"/>
              </a:ext>
            </a:extLst>
          </p:cNvPr>
          <p:cNvSpPr txBox="1"/>
          <p:nvPr/>
        </p:nvSpPr>
        <p:spPr>
          <a:xfrm>
            <a:off x="6055219" y="6300936"/>
            <a:ext cx="3315366" cy="369332"/>
          </a:xfrm>
          <a:prstGeom prst="rect">
            <a:avLst/>
          </a:prstGeom>
          <a:noFill/>
          <a:ln w="19050">
            <a:noFill/>
          </a:ln>
        </p:spPr>
        <p:txBody>
          <a:bodyPr wrap="square" rtlCol="0">
            <a:spAutoFit/>
          </a:bodyPr>
          <a:lstStyle/>
          <a:p>
            <a:r>
              <a:rPr lang="en-US" u="sng" dirty="0">
                <a:solidFill>
                  <a:schemeClr val="bg1"/>
                </a:solidFill>
              </a:rPr>
              <a:t>OLS Statistical Model</a:t>
            </a:r>
            <a:endParaRPr lang="en-IN" u="sng" dirty="0">
              <a:solidFill>
                <a:schemeClr val="bg1"/>
              </a:solidFill>
            </a:endParaRPr>
          </a:p>
        </p:txBody>
      </p:sp>
      <p:pic>
        <p:nvPicPr>
          <p:cNvPr id="10" name="Picture 9">
            <a:extLst>
              <a:ext uri="{FF2B5EF4-FFF2-40B4-BE49-F238E27FC236}">
                <a16:creationId xmlns:a16="http://schemas.microsoft.com/office/drawing/2014/main" id="{4FDCF21D-6EBD-20EA-8D53-D588AA8BF886}"/>
              </a:ext>
            </a:extLst>
          </p:cNvPr>
          <p:cNvPicPr>
            <a:picLocks noChangeAspect="1"/>
          </p:cNvPicPr>
          <p:nvPr/>
        </p:nvPicPr>
        <p:blipFill>
          <a:blip r:embed="rId5"/>
          <a:srcRect t="88686"/>
          <a:stretch/>
        </p:blipFill>
        <p:spPr>
          <a:xfrm>
            <a:off x="4832039" y="5926238"/>
            <a:ext cx="4538546" cy="331993"/>
          </a:xfrm>
          <a:prstGeom prst="rect">
            <a:avLst/>
          </a:prstGeom>
          <a:ln w="19050">
            <a:solidFill>
              <a:schemeClr val="bg1"/>
            </a:solidFill>
          </a:ln>
        </p:spPr>
      </p:pic>
      <p:pic>
        <p:nvPicPr>
          <p:cNvPr id="14" name="Picture 13">
            <a:extLst>
              <a:ext uri="{FF2B5EF4-FFF2-40B4-BE49-F238E27FC236}">
                <a16:creationId xmlns:a16="http://schemas.microsoft.com/office/drawing/2014/main" id="{481A943F-E7AA-6A86-02F9-060282EA8F1C}"/>
              </a:ext>
            </a:extLst>
          </p:cNvPr>
          <p:cNvPicPr>
            <a:picLocks noChangeAspect="1"/>
          </p:cNvPicPr>
          <p:nvPr/>
        </p:nvPicPr>
        <p:blipFill>
          <a:blip r:embed="rId6"/>
          <a:stretch>
            <a:fillRect/>
          </a:stretch>
        </p:blipFill>
        <p:spPr>
          <a:xfrm>
            <a:off x="9604347" y="669210"/>
            <a:ext cx="4792404" cy="3254101"/>
          </a:xfrm>
          <a:prstGeom prst="rect">
            <a:avLst/>
          </a:prstGeom>
          <a:ln w="19050">
            <a:solidFill>
              <a:schemeClr val="bg1"/>
            </a:solidFill>
          </a:ln>
        </p:spPr>
      </p:pic>
      <p:sp>
        <p:nvSpPr>
          <p:cNvPr id="17" name="Rectangle 16">
            <a:extLst>
              <a:ext uri="{FF2B5EF4-FFF2-40B4-BE49-F238E27FC236}">
                <a16:creationId xmlns:a16="http://schemas.microsoft.com/office/drawing/2014/main" id="{3E84509A-61B6-8CEA-085D-A68C0E014324}"/>
              </a:ext>
            </a:extLst>
          </p:cNvPr>
          <p:cNvSpPr/>
          <p:nvPr/>
        </p:nvSpPr>
        <p:spPr>
          <a:xfrm>
            <a:off x="8958886" y="7467345"/>
            <a:ext cx="6033116" cy="7805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bg1"/>
                </a:solidFill>
              </a:rPr>
              <a:t>EWMA {</a:t>
            </a:r>
            <a:r>
              <a:rPr lang="en-IN" b="0" i="0" dirty="0">
                <a:solidFill>
                  <a:srgbClr val="EEF0FF"/>
                </a:solidFill>
                <a:effectLst/>
                <a:latin typeface="Google Sans"/>
              </a:rPr>
              <a:t>Exponentially Weighted Moving Average</a:t>
            </a:r>
            <a:r>
              <a:rPr lang="en-US" u="sng" dirty="0">
                <a:solidFill>
                  <a:schemeClr val="bg1"/>
                </a:solidFill>
              </a:rPr>
              <a:t>} </a:t>
            </a:r>
          </a:p>
          <a:p>
            <a:pPr algn="ctr"/>
            <a:r>
              <a:rPr lang="en-US" u="sng" dirty="0">
                <a:solidFill>
                  <a:schemeClr val="bg1"/>
                </a:solidFill>
              </a:rPr>
              <a:t>(EDA)</a:t>
            </a:r>
            <a:endParaRPr lang="en-IN" u="sng" dirty="0">
              <a:solidFill>
                <a:schemeClr val="bg1"/>
              </a:solidFill>
            </a:endParaRPr>
          </a:p>
        </p:txBody>
      </p:sp>
      <p:pic>
        <p:nvPicPr>
          <p:cNvPr id="20" name="Picture 19">
            <a:extLst>
              <a:ext uri="{FF2B5EF4-FFF2-40B4-BE49-F238E27FC236}">
                <a16:creationId xmlns:a16="http://schemas.microsoft.com/office/drawing/2014/main" id="{FD9AAD3F-5E84-4D30-796B-BDE4CB8886A2}"/>
              </a:ext>
            </a:extLst>
          </p:cNvPr>
          <p:cNvPicPr>
            <a:picLocks noChangeAspect="1"/>
          </p:cNvPicPr>
          <p:nvPr/>
        </p:nvPicPr>
        <p:blipFill>
          <a:blip r:embed="rId7"/>
          <a:stretch>
            <a:fillRect/>
          </a:stretch>
        </p:blipFill>
        <p:spPr>
          <a:xfrm>
            <a:off x="9604347" y="5163015"/>
            <a:ext cx="4824573" cy="2316591"/>
          </a:xfrm>
          <a:prstGeom prst="rect">
            <a:avLst/>
          </a:prstGeom>
          <a:ln w="19050">
            <a:solidFill>
              <a:schemeClr val="bg1"/>
            </a:solidFill>
          </a:ln>
        </p:spPr>
      </p:pic>
    </p:spTree>
    <p:extLst>
      <p:ext uri="{BB962C8B-B14F-4D97-AF65-F5344CB8AC3E}">
        <p14:creationId xmlns:p14="http://schemas.microsoft.com/office/powerpoint/2010/main" val="3182680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4238" y="628650"/>
            <a:ext cx="7548324" cy="1206818"/>
          </a:xfrm>
          <a:prstGeom prst="rect">
            <a:avLst/>
          </a:prstGeom>
          <a:noFill/>
          <a:ln/>
        </p:spPr>
        <p:txBody>
          <a:bodyPr wrap="square" lIns="0" tIns="0" rIns="0" bIns="0" rtlCol="0" anchor="t"/>
          <a:lstStyle/>
          <a:p>
            <a:pPr marL="0" indent="0">
              <a:lnSpc>
                <a:spcPts val="4750"/>
              </a:lnSpc>
              <a:buNone/>
            </a:pPr>
            <a:r>
              <a:rPr lang="en-US" sz="3800" dirty="0">
                <a:solidFill>
                  <a:srgbClr val="FFD9BE"/>
                </a:solidFill>
                <a:latin typeface="Quattrocento" pitchFamily="34" charset="0"/>
                <a:ea typeface="Quattrocento" pitchFamily="34" charset="-122"/>
                <a:cs typeface="Quattrocento" pitchFamily="34" charset="-120"/>
              </a:rPr>
              <a:t>Data Mining Techniques: Feature Engineering and Selection</a:t>
            </a:r>
            <a:endParaRPr lang="en-US" sz="3800" dirty="0"/>
          </a:p>
        </p:txBody>
      </p:sp>
      <p:pic>
        <p:nvPicPr>
          <p:cNvPr id="4" name="Image 1" descr="preencoded.png"/>
          <p:cNvPicPr>
            <a:picLocks noChangeAspect="1"/>
          </p:cNvPicPr>
          <p:nvPr/>
        </p:nvPicPr>
        <p:blipFill>
          <a:blip r:embed="rId4"/>
          <a:stretch>
            <a:fillRect/>
          </a:stretch>
        </p:blipFill>
        <p:spPr>
          <a:xfrm>
            <a:off x="6284238" y="2143125"/>
            <a:ext cx="1025843" cy="1819275"/>
          </a:xfrm>
          <a:prstGeom prst="rect">
            <a:avLst/>
          </a:prstGeom>
        </p:spPr>
      </p:pic>
      <p:sp>
        <p:nvSpPr>
          <p:cNvPr id="5" name="Text 1"/>
          <p:cNvSpPr/>
          <p:nvPr/>
        </p:nvSpPr>
        <p:spPr>
          <a:xfrm>
            <a:off x="7617738" y="2348270"/>
            <a:ext cx="2413873" cy="301585"/>
          </a:xfrm>
          <a:prstGeom prst="rect">
            <a:avLst/>
          </a:prstGeom>
          <a:noFill/>
          <a:ln/>
        </p:spPr>
        <p:txBody>
          <a:bodyPr wrap="none" lIns="0" tIns="0" rIns="0" bIns="0" rtlCol="0" anchor="t"/>
          <a:lstStyle/>
          <a:p>
            <a:pPr marL="0" indent="0" algn="l">
              <a:lnSpc>
                <a:spcPts val="2350"/>
              </a:lnSpc>
              <a:buNone/>
            </a:pPr>
            <a:r>
              <a:rPr lang="en-US" sz="1900" dirty="0">
                <a:solidFill>
                  <a:srgbClr val="F9EEE7"/>
                </a:solidFill>
                <a:latin typeface="Quattrocento" pitchFamily="34" charset="0"/>
                <a:ea typeface="Quattrocento" pitchFamily="34" charset="-122"/>
                <a:cs typeface="Quattrocento" pitchFamily="34" charset="-120"/>
              </a:rPr>
              <a:t>Feature Engineering</a:t>
            </a:r>
            <a:endParaRPr lang="en-US" sz="1900" dirty="0"/>
          </a:p>
        </p:txBody>
      </p:sp>
      <p:sp>
        <p:nvSpPr>
          <p:cNvPr id="6" name="Text 2"/>
          <p:cNvSpPr/>
          <p:nvPr/>
        </p:nvSpPr>
        <p:spPr>
          <a:xfrm>
            <a:off x="7617738" y="2772847"/>
            <a:ext cx="6214824" cy="984409"/>
          </a:xfrm>
          <a:prstGeom prst="rect">
            <a:avLst/>
          </a:prstGeom>
          <a:noFill/>
          <a:ln/>
        </p:spPr>
        <p:txBody>
          <a:bodyPr wrap="square" lIns="0" tIns="0" rIns="0" bIns="0" rtlCol="0" anchor="t"/>
          <a:lstStyle/>
          <a:p>
            <a:pPr marL="0" indent="0" algn="l">
              <a:lnSpc>
                <a:spcPts val="2550"/>
              </a:lnSpc>
              <a:buNone/>
            </a:pPr>
            <a:r>
              <a:rPr lang="en-US" sz="1600" dirty="0">
                <a:solidFill>
                  <a:srgbClr val="F9EEE7"/>
                </a:solidFill>
                <a:latin typeface="Quattrocento" pitchFamily="34" charset="0"/>
                <a:ea typeface="Quattrocento" pitchFamily="34" charset="-122"/>
                <a:cs typeface="Quattrocento" pitchFamily="34" charset="-120"/>
              </a:rPr>
              <a:t>Creating new features from existing data to improve model performance. This includes lagged GDP values, moving averages, and growth rates.</a:t>
            </a:r>
            <a:endParaRPr lang="en-US" sz="1600" dirty="0"/>
          </a:p>
        </p:txBody>
      </p:sp>
      <p:pic>
        <p:nvPicPr>
          <p:cNvPr id="7" name="Image 2" descr="preencoded.png"/>
          <p:cNvPicPr>
            <a:picLocks noChangeAspect="1"/>
          </p:cNvPicPr>
          <p:nvPr/>
        </p:nvPicPr>
        <p:blipFill>
          <a:blip r:embed="rId5"/>
          <a:stretch>
            <a:fillRect/>
          </a:stretch>
        </p:blipFill>
        <p:spPr>
          <a:xfrm>
            <a:off x="6284238" y="3962400"/>
            <a:ext cx="1025843" cy="1819275"/>
          </a:xfrm>
          <a:prstGeom prst="rect">
            <a:avLst/>
          </a:prstGeom>
        </p:spPr>
      </p:pic>
      <p:sp>
        <p:nvSpPr>
          <p:cNvPr id="8" name="Text 3"/>
          <p:cNvSpPr/>
          <p:nvPr/>
        </p:nvSpPr>
        <p:spPr>
          <a:xfrm>
            <a:off x="7617738" y="4167545"/>
            <a:ext cx="2413873" cy="301585"/>
          </a:xfrm>
          <a:prstGeom prst="rect">
            <a:avLst/>
          </a:prstGeom>
          <a:noFill/>
          <a:ln/>
        </p:spPr>
        <p:txBody>
          <a:bodyPr wrap="none" lIns="0" tIns="0" rIns="0" bIns="0" rtlCol="0" anchor="t"/>
          <a:lstStyle/>
          <a:p>
            <a:pPr marL="0" indent="0" algn="l">
              <a:lnSpc>
                <a:spcPts val="2350"/>
              </a:lnSpc>
              <a:buNone/>
            </a:pPr>
            <a:r>
              <a:rPr lang="en-US" sz="1900" dirty="0">
                <a:solidFill>
                  <a:srgbClr val="F9EEE7"/>
                </a:solidFill>
                <a:latin typeface="Quattrocento" pitchFamily="34" charset="0"/>
                <a:ea typeface="Quattrocento" pitchFamily="34" charset="-122"/>
                <a:cs typeface="Quattrocento" pitchFamily="34" charset="-120"/>
              </a:rPr>
              <a:t>Correlation Analysis</a:t>
            </a:r>
            <a:endParaRPr lang="en-US" sz="1900" dirty="0"/>
          </a:p>
        </p:txBody>
      </p:sp>
      <p:sp>
        <p:nvSpPr>
          <p:cNvPr id="9" name="Text 4"/>
          <p:cNvSpPr/>
          <p:nvPr/>
        </p:nvSpPr>
        <p:spPr>
          <a:xfrm>
            <a:off x="7617738" y="4592122"/>
            <a:ext cx="6214824" cy="984409"/>
          </a:xfrm>
          <a:prstGeom prst="rect">
            <a:avLst/>
          </a:prstGeom>
          <a:noFill/>
          <a:ln/>
        </p:spPr>
        <p:txBody>
          <a:bodyPr wrap="square" lIns="0" tIns="0" rIns="0" bIns="0" rtlCol="0" anchor="t"/>
          <a:lstStyle/>
          <a:p>
            <a:pPr marL="0" indent="0" algn="l">
              <a:lnSpc>
                <a:spcPts val="2550"/>
              </a:lnSpc>
              <a:buNone/>
            </a:pPr>
            <a:r>
              <a:rPr lang="en-US" sz="1600" dirty="0">
                <a:solidFill>
                  <a:srgbClr val="F9EEE7"/>
                </a:solidFill>
                <a:latin typeface="Quattrocento" pitchFamily="34" charset="0"/>
                <a:ea typeface="Quattrocento" pitchFamily="34" charset="-122"/>
                <a:cs typeface="Quattrocento" pitchFamily="34" charset="-120"/>
              </a:rPr>
              <a:t>Identifying relationships between GDP and other economic indicators. We will use correlation matrices to determine which indicators are most strongly associated with GDP.</a:t>
            </a:r>
            <a:endParaRPr lang="en-US" sz="1600" dirty="0"/>
          </a:p>
        </p:txBody>
      </p:sp>
      <p:pic>
        <p:nvPicPr>
          <p:cNvPr id="10" name="Image 3" descr="preencoded.png"/>
          <p:cNvPicPr>
            <a:picLocks noChangeAspect="1"/>
          </p:cNvPicPr>
          <p:nvPr/>
        </p:nvPicPr>
        <p:blipFill>
          <a:blip r:embed="rId6"/>
          <a:stretch>
            <a:fillRect/>
          </a:stretch>
        </p:blipFill>
        <p:spPr>
          <a:xfrm>
            <a:off x="6284238" y="5781675"/>
            <a:ext cx="1025843" cy="1819275"/>
          </a:xfrm>
          <a:prstGeom prst="rect">
            <a:avLst/>
          </a:prstGeom>
        </p:spPr>
      </p:pic>
      <p:sp>
        <p:nvSpPr>
          <p:cNvPr id="11" name="Text 5"/>
          <p:cNvSpPr/>
          <p:nvPr/>
        </p:nvSpPr>
        <p:spPr>
          <a:xfrm>
            <a:off x="7617738" y="5986820"/>
            <a:ext cx="2413873" cy="301585"/>
          </a:xfrm>
          <a:prstGeom prst="rect">
            <a:avLst/>
          </a:prstGeom>
          <a:noFill/>
          <a:ln/>
        </p:spPr>
        <p:txBody>
          <a:bodyPr wrap="none" lIns="0" tIns="0" rIns="0" bIns="0" rtlCol="0" anchor="t"/>
          <a:lstStyle/>
          <a:p>
            <a:pPr marL="0" indent="0" algn="l">
              <a:lnSpc>
                <a:spcPts val="2350"/>
              </a:lnSpc>
              <a:buNone/>
            </a:pPr>
            <a:r>
              <a:rPr lang="en-US" sz="1900" dirty="0">
                <a:solidFill>
                  <a:srgbClr val="F9EEE7"/>
                </a:solidFill>
                <a:latin typeface="Quattrocento" pitchFamily="34" charset="0"/>
                <a:ea typeface="Quattrocento" pitchFamily="34" charset="-122"/>
                <a:cs typeface="Quattrocento" pitchFamily="34" charset="-120"/>
              </a:rPr>
              <a:t>Feature Selection</a:t>
            </a:r>
            <a:endParaRPr lang="en-US" sz="1900" dirty="0"/>
          </a:p>
        </p:txBody>
      </p:sp>
      <p:sp>
        <p:nvSpPr>
          <p:cNvPr id="12" name="Text 6"/>
          <p:cNvSpPr/>
          <p:nvPr/>
        </p:nvSpPr>
        <p:spPr>
          <a:xfrm>
            <a:off x="7617738" y="6411397"/>
            <a:ext cx="6214824" cy="984409"/>
          </a:xfrm>
          <a:prstGeom prst="rect">
            <a:avLst/>
          </a:prstGeom>
          <a:noFill/>
          <a:ln/>
        </p:spPr>
        <p:txBody>
          <a:bodyPr wrap="square" lIns="0" tIns="0" rIns="0" bIns="0" rtlCol="0" anchor="t"/>
          <a:lstStyle/>
          <a:p>
            <a:pPr marL="0" indent="0" algn="l">
              <a:lnSpc>
                <a:spcPts val="2550"/>
              </a:lnSpc>
              <a:buNone/>
            </a:pPr>
            <a:r>
              <a:rPr lang="en-US" sz="1600" dirty="0">
                <a:solidFill>
                  <a:srgbClr val="F9EEE7"/>
                </a:solidFill>
                <a:latin typeface="Quattrocento" pitchFamily="34" charset="0"/>
                <a:ea typeface="Quattrocento" pitchFamily="34" charset="-122"/>
                <a:cs typeface="Quattrocento" pitchFamily="34" charset="-120"/>
              </a:rPr>
              <a:t>Selecting the most relevant features using techniques like Recursive Feature Elimination. This will help reduce model complexity and improve accuracy.</a:t>
            </a:r>
            <a:endParaRPr lang="en-US" sz="1600" dirty="0"/>
          </a:p>
        </p:txBody>
      </p:sp>
      <p:sp>
        <p:nvSpPr>
          <p:cNvPr id="13" name="Rectangle 12">
            <a:extLst>
              <a:ext uri="{FF2B5EF4-FFF2-40B4-BE49-F238E27FC236}">
                <a16:creationId xmlns:a16="http://schemas.microsoft.com/office/drawing/2014/main" id="{6A1ABBE2-4478-2194-4474-C2C253F5D0A0}"/>
              </a:ext>
            </a:extLst>
          </p:cNvPr>
          <p:cNvSpPr/>
          <p:nvPr/>
        </p:nvSpPr>
        <p:spPr>
          <a:xfrm>
            <a:off x="12823902" y="7649737"/>
            <a:ext cx="1717288" cy="468351"/>
          </a:xfrm>
          <a:prstGeom prst="rect">
            <a:avLst/>
          </a:prstGeom>
          <a:solidFill>
            <a:srgbClr val="1834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34913CC5-8A6F-B07F-6908-B0400E4DE7DC}"/>
              </a:ext>
            </a:extLst>
          </p:cNvPr>
          <p:cNvSpPr/>
          <p:nvPr/>
        </p:nvSpPr>
        <p:spPr>
          <a:xfrm>
            <a:off x="12976302" y="7802137"/>
            <a:ext cx="1717288" cy="468351"/>
          </a:xfrm>
          <a:prstGeom prst="rect">
            <a:avLst/>
          </a:prstGeom>
          <a:solidFill>
            <a:srgbClr val="1834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43413"/>
          </a:xfrm>
          <a:prstGeom prst="rect">
            <a:avLst/>
          </a:prstGeom>
        </p:spPr>
      </p:pic>
      <p:sp>
        <p:nvSpPr>
          <p:cNvPr id="3" name="Text 0"/>
          <p:cNvSpPr/>
          <p:nvPr/>
        </p:nvSpPr>
        <p:spPr>
          <a:xfrm>
            <a:off x="-1616987" y="2752547"/>
            <a:ext cx="17864254" cy="1196816"/>
          </a:xfrm>
          <a:prstGeom prst="rect">
            <a:avLst/>
          </a:prstGeom>
          <a:noFill/>
          <a:ln/>
        </p:spPr>
        <p:txBody>
          <a:bodyPr wrap="square" lIns="0" tIns="0" rIns="0" bIns="0" rtlCol="0" anchor="t"/>
          <a:lstStyle/>
          <a:p>
            <a:pPr marL="0" indent="0" algn="ctr">
              <a:lnSpc>
                <a:spcPts val="4700"/>
              </a:lnSpc>
              <a:buNone/>
            </a:pPr>
            <a:r>
              <a:rPr lang="en-US" sz="3200" u="sng" dirty="0">
                <a:solidFill>
                  <a:schemeClr val="bg1"/>
                </a:solidFill>
                <a:latin typeface="Times New Roman" panose="02020603050405020304" pitchFamily="18" charset="0"/>
                <a:cs typeface="Times New Roman" panose="02020603050405020304" pitchFamily="18" charset="0"/>
              </a:rPr>
              <a:t>Forecasting Airline Passenger Trends Using Meta Prophet: A Time Series Analysis</a:t>
            </a:r>
          </a:p>
        </p:txBody>
      </p:sp>
      <p:pic>
        <p:nvPicPr>
          <p:cNvPr id="4" name="Image 1" descr="preencoded.png"/>
          <p:cNvPicPr>
            <a:picLocks noChangeAspect="1"/>
          </p:cNvPicPr>
          <p:nvPr/>
        </p:nvPicPr>
        <p:blipFill>
          <a:blip r:embed="rId4"/>
          <a:stretch>
            <a:fillRect/>
          </a:stretch>
        </p:blipFill>
        <p:spPr>
          <a:xfrm>
            <a:off x="986314" y="4295182"/>
            <a:ext cx="508635" cy="508635"/>
          </a:xfrm>
          <a:prstGeom prst="rect">
            <a:avLst/>
          </a:prstGeom>
        </p:spPr>
      </p:pic>
      <p:sp>
        <p:nvSpPr>
          <p:cNvPr id="5" name="Text 1"/>
          <p:cNvSpPr/>
          <p:nvPr/>
        </p:nvSpPr>
        <p:spPr>
          <a:xfrm>
            <a:off x="986314" y="5007175"/>
            <a:ext cx="2393752" cy="299204"/>
          </a:xfrm>
          <a:prstGeom prst="rect">
            <a:avLst/>
          </a:prstGeom>
          <a:noFill/>
          <a:ln/>
        </p:spPr>
        <p:txBody>
          <a:bodyPr wrap="none" lIns="0" tIns="0" rIns="0" bIns="0" rtlCol="0" anchor="t"/>
          <a:lstStyle/>
          <a:p>
            <a:pPr marL="0" indent="0" algn="l">
              <a:lnSpc>
                <a:spcPts val="2350"/>
              </a:lnSpc>
              <a:buNone/>
            </a:pPr>
            <a:r>
              <a:rPr lang="en-US" sz="1850" dirty="0">
                <a:solidFill>
                  <a:srgbClr val="F9EEE7"/>
                </a:solidFill>
                <a:latin typeface="Quattrocento" pitchFamily="34" charset="0"/>
                <a:ea typeface="Quattrocento" pitchFamily="34" charset="-122"/>
                <a:cs typeface="Quattrocento" pitchFamily="34" charset="-120"/>
              </a:rPr>
              <a:t>Data Preparation</a:t>
            </a:r>
            <a:endParaRPr lang="en-US" sz="1850" dirty="0"/>
          </a:p>
        </p:txBody>
      </p:sp>
      <p:sp>
        <p:nvSpPr>
          <p:cNvPr id="6" name="Text 2"/>
          <p:cNvSpPr/>
          <p:nvPr/>
        </p:nvSpPr>
        <p:spPr>
          <a:xfrm>
            <a:off x="986314" y="5428418"/>
            <a:ext cx="4114800" cy="1302068"/>
          </a:xfrm>
          <a:prstGeom prst="rect">
            <a:avLst/>
          </a:prstGeom>
          <a:noFill/>
          <a:ln/>
        </p:spPr>
        <p:txBody>
          <a:bodyPr wrap="square" lIns="0" tIns="0" rIns="0" bIns="0" rtlCol="0" anchor="t"/>
          <a:lstStyle/>
          <a:p>
            <a:pPr marL="0" indent="0" algn="l">
              <a:lnSpc>
                <a:spcPts val="2550"/>
              </a:lnSpc>
              <a:buNone/>
            </a:pPr>
            <a:r>
              <a:rPr lang="en-US" sz="1600" dirty="0">
                <a:solidFill>
                  <a:srgbClr val="F9EEE7"/>
                </a:solidFill>
                <a:latin typeface="Quattrocento" pitchFamily="34" charset="0"/>
                <a:ea typeface="Quattrocento" pitchFamily="34" charset="-122"/>
                <a:cs typeface="Quattrocento" pitchFamily="34" charset="-120"/>
              </a:rPr>
              <a:t>Formatting the data for Meta Prophet, including creating 'ds' (date) and 'y’ (No. of Passengers) columns. Ensure the data is structured in a way that the model can easily understand.</a:t>
            </a:r>
            <a:endParaRPr lang="en-US" sz="1600" dirty="0"/>
          </a:p>
        </p:txBody>
      </p:sp>
      <p:pic>
        <p:nvPicPr>
          <p:cNvPr id="7" name="Image 2" descr="preencoded.png"/>
          <p:cNvPicPr>
            <a:picLocks noChangeAspect="1"/>
          </p:cNvPicPr>
          <p:nvPr/>
        </p:nvPicPr>
        <p:blipFill>
          <a:blip r:embed="rId5"/>
          <a:stretch>
            <a:fillRect/>
          </a:stretch>
        </p:blipFill>
        <p:spPr>
          <a:xfrm>
            <a:off x="5406271" y="4295182"/>
            <a:ext cx="508635" cy="508635"/>
          </a:xfrm>
          <a:prstGeom prst="rect">
            <a:avLst/>
          </a:prstGeom>
        </p:spPr>
      </p:pic>
      <p:sp>
        <p:nvSpPr>
          <p:cNvPr id="8" name="Text 3"/>
          <p:cNvSpPr/>
          <p:nvPr/>
        </p:nvSpPr>
        <p:spPr>
          <a:xfrm>
            <a:off x="5406271" y="5007175"/>
            <a:ext cx="2393752" cy="299204"/>
          </a:xfrm>
          <a:prstGeom prst="rect">
            <a:avLst/>
          </a:prstGeom>
          <a:noFill/>
          <a:ln/>
        </p:spPr>
        <p:txBody>
          <a:bodyPr wrap="none" lIns="0" tIns="0" rIns="0" bIns="0" rtlCol="0" anchor="t"/>
          <a:lstStyle/>
          <a:p>
            <a:pPr marL="0" indent="0" algn="l">
              <a:lnSpc>
                <a:spcPts val="2350"/>
              </a:lnSpc>
              <a:buNone/>
            </a:pPr>
            <a:r>
              <a:rPr lang="en-US" sz="1850" dirty="0">
                <a:solidFill>
                  <a:srgbClr val="F9EEE7"/>
                </a:solidFill>
                <a:latin typeface="Quattrocento" pitchFamily="34" charset="0"/>
                <a:ea typeface="Quattrocento" pitchFamily="34" charset="-122"/>
                <a:cs typeface="Quattrocento" pitchFamily="34" charset="-120"/>
              </a:rPr>
              <a:t>Model Training</a:t>
            </a:r>
            <a:endParaRPr lang="en-US" sz="1850" dirty="0"/>
          </a:p>
        </p:txBody>
      </p:sp>
      <p:sp>
        <p:nvSpPr>
          <p:cNvPr id="9" name="Text 4"/>
          <p:cNvSpPr/>
          <p:nvPr/>
        </p:nvSpPr>
        <p:spPr>
          <a:xfrm>
            <a:off x="5406271" y="5428418"/>
            <a:ext cx="4114919" cy="1302068"/>
          </a:xfrm>
          <a:prstGeom prst="rect">
            <a:avLst/>
          </a:prstGeom>
          <a:noFill/>
          <a:ln/>
        </p:spPr>
        <p:txBody>
          <a:bodyPr wrap="square" lIns="0" tIns="0" rIns="0" bIns="0" rtlCol="0" anchor="t"/>
          <a:lstStyle/>
          <a:p>
            <a:pPr marL="0" indent="0" algn="l">
              <a:lnSpc>
                <a:spcPts val="2550"/>
              </a:lnSpc>
              <a:buNone/>
            </a:pPr>
            <a:r>
              <a:rPr lang="en-US" sz="1600" dirty="0">
                <a:solidFill>
                  <a:srgbClr val="F9EEE7"/>
                </a:solidFill>
                <a:latin typeface="Quattrocento" pitchFamily="34" charset="0"/>
                <a:ea typeface="Quattrocento" pitchFamily="34" charset="-122"/>
                <a:cs typeface="Quattrocento" pitchFamily="34" charset="-120"/>
              </a:rPr>
              <a:t>Training the Meta Prophet model can be done on historical </a:t>
            </a:r>
            <a:r>
              <a:rPr lang="en-US" sz="1600" dirty="0" err="1">
                <a:solidFill>
                  <a:srgbClr val="F9EEE7"/>
                </a:solidFill>
                <a:latin typeface="Quattrocento" pitchFamily="34" charset="0"/>
                <a:ea typeface="Quattrocento" pitchFamily="34" charset="-122"/>
                <a:cs typeface="Quattrocento" pitchFamily="34" charset="-120"/>
              </a:rPr>
              <a:t>psssenger</a:t>
            </a:r>
            <a:r>
              <a:rPr lang="en-US" sz="1600" dirty="0">
                <a:solidFill>
                  <a:srgbClr val="F9EEE7"/>
                </a:solidFill>
                <a:latin typeface="Quattrocento" pitchFamily="34" charset="0"/>
                <a:ea typeface="Quattrocento" pitchFamily="34" charset="-122"/>
                <a:cs typeface="Quattrocento" pitchFamily="34" charset="-120"/>
              </a:rPr>
              <a:t> data. This involves fitting the model to the time series data and adjusting parameters to optimize performance.</a:t>
            </a:r>
            <a:endParaRPr lang="en-US" sz="1600" dirty="0"/>
          </a:p>
        </p:txBody>
      </p:sp>
      <p:pic>
        <p:nvPicPr>
          <p:cNvPr id="10" name="Image 3" descr="preencoded.png"/>
          <p:cNvPicPr>
            <a:picLocks noChangeAspect="1"/>
          </p:cNvPicPr>
          <p:nvPr/>
        </p:nvPicPr>
        <p:blipFill>
          <a:blip r:embed="rId6"/>
          <a:stretch>
            <a:fillRect/>
          </a:stretch>
        </p:blipFill>
        <p:spPr>
          <a:xfrm>
            <a:off x="9826347" y="4295182"/>
            <a:ext cx="508635" cy="508635"/>
          </a:xfrm>
          <a:prstGeom prst="rect">
            <a:avLst/>
          </a:prstGeom>
        </p:spPr>
      </p:pic>
      <p:sp>
        <p:nvSpPr>
          <p:cNvPr id="11" name="Text 5"/>
          <p:cNvSpPr/>
          <p:nvPr/>
        </p:nvSpPr>
        <p:spPr>
          <a:xfrm>
            <a:off x="9826347" y="5007175"/>
            <a:ext cx="2393752" cy="299204"/>
          </a:xfrm>
          <a:prstGeom prst="rect">
            <a:avLst/>
          </a:prstGeom>
          <a:noFill/>
          <a:ln/>
        </p:spPr>
        <p:txBody>
          <a:bodyPr wrap="none" lIns="0" tIns="0" rIns="0" bIns="0" rtlCol="0" anchor="t"/>
          <a:lstStyle/>
          <a:p>
            <a:pPr marL="0" indent="0" algn="l">
              <a:lnSpc>
                <a:spcPts val="2350"/>
              </a:lnSpc>
              <a:buNone/>
            </a:pPr>
            <a:r>
              <a:rPr lang="en-US" sz="1850" dirty="0">
                <a:solidFill>
                  <a:srgbClr val="F9EEE7"/>
                </a:solidFill>
                <a:latin typeface="Quattrocento" pitchFamily="34" charset="0"/>
                <a:ea typeface="Quattrocento" pitchFamily="34" charset="-122"/>
                <a:cs typeface="Quattrocento" pitchFamily="34" charset="-120"/>
              </a:rPr>
              <a:t>Forecasting</a:t>
            </a:r>
            <a:endParaRPr lang="en-US" sz="1850" dirty="0"/>
          </a:p>
        </p:txBody>
      </p:sp>
      <p:sp>
        <p:nvSpPr>
          <p:cNvPr id="12" name="Text 6"/>
          <p:cNvSpPr/>
          <p:nvPr/>
        </p:nvSpPr>
        <p:spPr>
          <a:xfrm>
            <a:off x="9826347" y="5428417"/>
            <a:ext cx="4114919" cy="1786289"/>
          </a:xfrm>
          <a:prstGeom prst="rect">
            <a:avLst/>
          </a:prstGeom>
          <a:noFill/>
          <a:ln/>
        </p:spPr>
        <p:txBody>
          <a:bodyPr wrap="square" lIns="0" tIns="0" rIns="0" bIns="0" rtlCol="0" anchor="t"/>
          <a:lstStyle/>
          <a:p>
            <a:pPr marL="0" indent="0" algn="l">
              <a:lnSpc>
                <a:spcPts val="2550"/>
              </a:lnSpc>
              <a:buNone/>
            </a:pPr>
            <a:r>
              <a:rPr lang="en-US" sz="1600" dirty="0">
                <a:solidFill>
                  <a:srgbClr val="F9EEE7"/>
                </a:solidFill>
                <a:latin typeface="Quattrocento" pitchFamily="34" charset="0"/>
                <a:ea typeface="Quattrocento" pitchFamily="34" charset="-122"/>
                <a:cs typeface="Quattrocento" pitchFamily="34" charset="-120"/>
              </a:rPr>
              <a:t>Generating future Seasonality forecasts on passenger travels using the trained model. Extend the model into the future to predict booking and travels plans ahead for upcoming periods.</a:t>
            </a:r>
            <a:endParaRPr lang="en-US" sz="1600" dirty="0"/>
          </a:p>
        </p:txBody>
      </p:sp>
      <p:sp>
        <p:nvSpPr>
          <p:cNvPr id="13" name="Rectangle 12">
            <a:extLst>
              <a:ext uri="{FF2B5EF4-FFF2-40B4-BE49-F238E27FC236}">
                <a16:creationId xmlns:a16="http://schemas.microsoft.com/office/drawing/2014/main" id="{983BE044-F840-2B3C-3A35-249BC93F08AD}"/>
              </a:ext>
            </a:extLst>
          </p:cNvPr>
          <p:cNvSpPr/>
          <p:nvPr/>
        </p:nvSpPr>
        <p:spPr>
          <a:xfrm>
            <a:off x="12823902" y="7649737"/>
            <a:ext cx="1717288" cy="468351"/>
          </a:xfrm>
          <a:prstGeom prst="rect">
            <a:avLst/>
          </a:prstGeom>
          <a:solidFill>
            <a:srgbClr val="1834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E7BEC-699F-F31A-8D44-417818F1DE20}"/>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A25CD9C5-29F7-DE9B-07AA-7CF42FB77D82}"/>
              </a:ext>
            </a:extLst>
          </p:cNvPr>
          <p:cNvSpPr/>
          <p:nvPr/>
        </p:nvSpPr>
        <p:spPr>
          <a:xfrm>
            <a:off x="-1616927" y="44429"/>
            <a:ext cx="17864254" cy="583436"/>
          </a:xfrm>
          <a:prstGeom prst="rect">
            <a:avLst/>
          </a:prstGeom>
          <a:noFill/>
          <a:ln/>
        </p:spPr>
        <p:txBody>
          <a:bodyPr wrap="square" lIns="0" tIns="0" rIns="0" bIns="0" rtlCol="0" anchor="t"/>
          <a:lstStyle/>
          <a:p>
            <a:pPr marL="0" indent="0" algn="ctr">
              <a:lnSpc>
                <a:spcPts val="4700"/>
              </a:lnSpc>
              <a:buNone/>
            </a:pPr>
            <a:r>
              <a:rPr lang="en-US" sz="3200" u="sng" dirty="0">
                <a:solidFill>
                  <a:schemeClr val="bg1"/>
                </a:solidFill>
                <a:latin typeface="Times New Roman" panose="02020603050405020304" pitchFamily="18" charset="0"/>
                <a:cs typeface="Times New Roman" panose="02020603050405020304" pitchFamily="18" charset="0"/>
              </a:rPr>
              <a:t>Prophet Dashboard</a:t>
            </a:r>
          </a:p>
        </p:txBody>
      </p:sp>
      <p:sp>
        <p:nvSpPr>
          <p:cNvPr id="13" name="Rectangle 12">
            <a:extLst>
              <a:ext uri="{FF2B5EF4-FFF2-40B4-BE49-F238E27FC236}">
                <a16:creationId xmlns:a16="http://schemas.microsoft.com/office/drawing/2014/main" id="{127AAC9D-DBB6-4E20-9500-4569BDA730DB}"/>
              </a:ext>
            </a:extLst>
          </p:cNvPr>
          <p:cNvSpPr/>
          <p:nvPr/>
        </p:nvSpPr>
        <p:spPr>
          <a:xfrm>
            <a:off x="12823902" y="7649737"/>
            <a:ext cx="1717288" cy="468351"/>
          </a:xfrm>
          <a:prstGeom prst="rect">
            <a:avLst/>
          </a:prstGeom>
          <a:solidFill>
            <a:srgbClr val="1834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2E1B626C-3B7D-4DE6-2C2C-81D2639B57FF}"/>
              </a:ext>
            </a:extLst>
          </p:cNvPr>
          <p:cNvPicPr>
            <a:picLocks noChangeAspect="1"/>
          </p:cNvPicPr>
          <p:nvPr/>
        </p:nvPicPr>
        <p:blipFill>
          <a:blip r:embed="rId3"/>
          <a:stretch>
            <a:fillRect/>
          </a:stretch>
        </p:blipFill>
        <p:spPr>
          <a:xfrm>
            <a:off x="1808279" y="912477"/>
            <a:ext cx="4184296" cy="3202323"/>
          </a:xfrm>
          <a:prstGeom prst="rect">
            <a:avLst/>
          </a:prstGeom>
        </p:spPr>
      </p:pic>
      <p:pic>
        <p:nvPicPr>
          <p:cNvPr id="17" name="Picture 16">
            <a:extLst>
              <a:ext uri="{FF2B5EF4-FFF2-40B4-BE49-F238E27FC236}">
                <a16:creationId xmlns:a16="http://schemas.microsoft.com/office/drawing/2014/main" id="{7BC1311F-083A-F871-7045-F00259BE84C1}"/>
              </a:ext>
            </a:extLst>
          </p:cNvPr>
          <p:cNvPicPr>
            <a:picLocks noChangeAspect="1"/>
          </p:cNvPicPr>
          <p:nvPr/>
        </p:nvPicPr>
        <p:blipFill>
          <a:blip r:embed="rId4"/>
          <a:stretch>
            <a:fillRect/>
          </a:stretch>
        </p:blipFill>
        <p:spPr>
          <a:xfrm>
            <a:off x="8971931" y="4502499"/>
            <a:ext cx="4885666" cy="3219363"/>
          </a:xfrm>
          <a:prstGeom prst="rect">
            <a:avLst/>
          </a:prstGeom>
        </p:spPr>
      </p:pic>
      <p:pic>
        <p:nvPicPr>
          <p:cNvPr id="21" name="Picture 20">
            <a:extLst>
              <a:ext uri="{FF2B5EF4-FFF2-40B4-BE49-F238E27FC236}">
                <a16:creationId xmlns:a16="http://schemas.microsoft.com/office/drawing/2014/main" id="{35B70B90-DF8A-1B7C-0B9F-6F7F697242FB}"/>
              </a:ext>
            </a:extLst>
          </p:cNvPr>
          <p:cNvPicPr>
            <a:picLocks noChangeAspect="1"/>
          </p:cNvPicPr>
          <p:nvPr/>
        </p:nvPicPr>
        <p:blipFill>
          <a:blip r:embed="rId5"/>
          <a:stretch>
            <a:fillRect/>
          </a:stretch>
        </p:blipFill>
        <p:spPr>
          <a:xfrm>
            <a:off x="530289" y="4527767"/>
            <a:ext cx="6892083" cy="3202323"/>
          </a:xfrm>
          <a:prstGeom prst="rect">
            <a:avLst/>
          </a:prstGeom>
        </p:spPr>
      </p:pic>
      <p:sp>
        <p:nvSpPr>
          <p:cNvPr id="22" name="TextBox 21">
            <a:extLst>
              <a:ext uri="{FF2B5EF4-FFF2-40B4-BE49-F238E27FC236}">
                <a16:creationId xmlns:a16="http://schemas.microsoft.com/office/drawing/2014/main" id="{7ADE6D70-619F-751A-5BFB-78E6714A168D}"/>
              </a:ext>
            </a:extLst>
          </p:cNvPr>
          <p:cNvSpPr txBox="1"/>
          <p:nvPr/>
        </p:nvSpPr>
        <p:spPr>
          <a:xfrm>
            <a:off x="2686050" y="4116938"/>
            <a:ext cx="4433383" cy="369332"/>
          </a:xfrm>
          <a:prstGeom prst="rect">
            <a:avLst/>
          </a:prstGeom>
          <a:noFill/>
        </p:spPr>
        <p:txBody>
          <a:bodyPr wrap="square" rtlCol="0">
            <a:spAutoFit/>
          </a:bodyPr>
          <a:lstStyle/>
          <a:p>
            <a:r>
              <a:rPr lang="en-US" u="sng" dirty="0">
                <a:solidFill>
                  <a:schemeClr val="bg1"/>
                </a:solidFill>
              </a:rPr>
              <a:t>Cross Validation Metrics</a:t>
            </a:r>
            <a:endParaRPr lang="en-IN" u="sng" dirty="0">
              <a:solidFill>
                <a:schemeClr val="bg1"/>
              </a:solidFill>
            </a:endParaRPr>
          </a:p>
        </p:txBody>
      </p:sp>
      <p:sp>
        <p:nvSpPr>
          <p:cNvPr id="23" name="TextBox 22">
            <a:extLst>
              <a:ext uri="{FF2B5EF4-FFF2-40B4-BE49-F238E27FC236}">
                <a16:creationId xmlns:a16="http://schemas.microsoft.com/office/drawing/2014/main" id="{0F064211-C85A-66EC-9A1A-65A0604E9248}"/>
              </a:ext>
            </a:extLst>
          </p:cNvPr>
          <p:cNvSpPr txBox="1"/>
          <p:nvPr/>
        </p:nvSpPr>
        <p:spPr>
          <a:xfrm>
            <a:off x="2027319" y="7748756"/>
            <a:ext cx="7978308" cy="369332"/>
          </a:xfrm>
          <a:prstGeom prst="rect">
            <a:avLst/>
          </a:prstGeom>
          <a:noFill/>
        </p:spPr>
        <p:txBody>
          <a:bodyPr wrap="square" rtlCol="0">
            <a:spAutoFit/>
          </a:bodyPr>
          <a:lstStyle/>
          <a:p>
            <a:r>
              <a:rPr lang="en-US" u="sng" dirty="0">
                <a:solidFill>
                  <a:schemeClr val="bg1"/>
                </a:solidFill>
              </a:rPr>
              <a:t>Prediction Output: one year ahead.</a:t>
            </a:r>
            <a:endParaRPr lang="en-IN" u="sng" dirty="0">
              <a:solidFill>
                <a:schemeClr val="bg1"/>
              </a:solidFill>
            </a:endParaRPr>
          </a:p>
        </p:txBody>
      </p:sp>
      <p:sp>
        <p:nvSpPr>
          <p:cNvPr id="24" name="TextBox 23">
            <a:extLst>
              <a:ext uri="{FF2B5EF4-FFF2-40B4-BE49-F238E27FC236}">
                <a16:creationId xmlns:a16="http://schemas.microsoft.com/office/drawing/2014/main" id="{11ED088C-632D-931D-CD23-C306CB98129A}"/>
              </a:ext>
            </a:extLst>
          </p:cNvPr>
          <p:cNvSpPr txBox="1"/>
          <p:nvPr/>
        </p:nvSpPr>
        <p:spPr>
          <a:xfrm>
            <a:off x="10255037" y="7735309"/>
            <a:ext cx="2776654" cy="369332"/>
          </a:xfrm>
          <a:prstGeom prst="rect">
            <a:avLst/>
          </a:prstGeom>
          <a:noFill/>
        </p:spPr>
        <p:txBody>
          <a:bodyPr wrap="square" rtlCol="0">
            <a:spAutoFit/>
          </a:bodyPr>
          <a:lstStyle/>
          <a:p>
            <a:r>
              <a:rPr lang="en-US" u="sng" dirty="0">
                <a:solidFill>
                  <a:schemeClr val="bg1"/>
                </a:solidFill>
              </a:rPr>
              <a:t>Prediction Output Plot</a:t>
            </a:r>
            <a:endParaRPr lang="en-IN" u="sng" dirty="0">
              <a:solidFill>
                <a:schemeClr val="bg1"/>
              </a:solidFill>
            </a:endParaRPr>
          </a:p>
        </p:txBody>
      </p:sp>
      <p:pic>
        <p:nvPicPr>
          <p:cNvPr id="26" name="Picture 25">
            <a:extLst>
              <a:ext uri="{FF2B5EF4-FFF2-40B4-BE49-F238E27FC236}">
                <a16:creationId xmlns:a16="http://schemas.microsoft.com/office/drawing/2014/main" id="{B45D8D45-0718-2ECF-5B07-69A1F232F43C}"/>
              </a:ext>
            </a:extLst>
          </p:cNvPr>
          <p:cNvPicPr>
            <a:picLocks noChangeAspect="1"/>
          </p:cNvPicPr>
          <p:nvPr/>
        </p:nvPicPr>
        <p:blipFill>
          <a:blip r:embed="rId6"/>
          <a:stretch>
            <a:fillRect/>
          </a:stretch>
        </p:blipFill>
        <p:spPr>
          <a:xfrm>
            <a:off x="8860336" y="810234"/>
            <a:ext cx="5108856" cy="3306704"/>
          </a:xfrm>
          <a:prstGeom prst="rect">
            <a:avLst/>
          </a:prstGeom>
        </p:spPr>
      </p:pic>
      <p:sp>
        <p:nvSpPr>
          <p:cNvPr id="30" name="TextBox 29">
            <a:extLst>
              <a:ext uri="{FF2B5EF4-FFF2-40B4-BE49-F238E27FC236}">
                <a16:creationId xmlns:a16="http://schemas.microsoft.com/office/drawing/2014/main" id="{A9100FBC-0379-6E8D-85E9-65589FDF81A0}"/>
              </a:ext>
            </a:extLst>
          </p:cNvPr>
          <p:cNvSpPr txBox="1"/>
          <p:nvPr/>
        </p:nvSpPr>
        <p:spPr>
          <a:xfrm>
            <a:off x="8109384" y="4105508"/>
            <a:ext cx="4885666" cy="369332"/>
          </a:xfrm>
          <a:prstGeom prst="rect">
            <a:avLst/>
          </a:prstGeom>
          <a:noFill/>
        </p:spPr>
        <p:txBody>
          <a:bodyPr wrap="square" rtlCol="0">
            <a:spAutoFit/>
          </a:bodyPr>
          <a:lstStyle/>
          <a:p>
            <a:pPr algn="r"/>
            <a:r>
              <a:rPr lang="en-US" u="sng" dirty="0">
                <a:solidFill>
                  <a:schemeClr val="bg1"/>
                </a:solidFill>
              </a:rPr>
              <a:t>Trends and Yearly </a:t>
            </a:r>
            <a:r>
              <a:rPr lang="en-US" u="sng" dirty="0" err="1">
                <a:solidFill>
                  <a:schemeClr val="bg1"/>
                </a:solidFill>
              </a:rPr>
              <a:t>Visualisation</a:t>
            </a:r>
            <a:endParaRPr lang="en-IN" u="sng" dirty="0">
              <a:solidFill>
                <a:schemeClr val="bg1"/>
              </a:solidFill>
            </a:endParaRPr>
          </a:p>
        </p:txBody>
      </p:sp>
    </p:spTree>
    <p:extLst>
      <p:ext uri="{BB962C8B-B14F-4D97-AF65-F5344CB8AC3E}">
        <p14:creationId xmlns:p14="http://schemas.microsoft.com/office/powerpoint/2010/main" val="41971925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Basis</Template>
  <TotalTime>255</TotalTime>
  <Words>1416</Words>
  <Application>Microsoft Office PowerPoint</Application>
  <PresentationFormat>Custom</PresentationFormat>
  <Paragraphs>138</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Times New Roman</vt:lpstr>
      <vt:lpstr>Arial</vt:lpstr>
      <vt:lpstr>Quattrocento</vt:lpstr>
      <vt:lpstr>Google Sans</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ARIJIT DUTTA</cp:lastModifiedBy>
  <cp:revision>12</cp:revision>
  <dcterms:created xsi:type="dcterms:W3CDTF">2025-02-13T03:16:03Z</dcterms:created>
  <dcterms:modified xsi:type="dcterms:W3CDTF">2025-02-13T08:06:26Z</dcterms:modified>
</cp:coreProperties>
</file>